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5E90-5728-4167-88C2-D0A4E666CE29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1DD32-DA3A-4817-81E4-2063834F72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70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0484-43B4-4716-82C0-8D01BD8C594E}" type="datetimeFigureOut">
              <a:rPr lang="fr-CA" smtClean="0"/>
              <a:t>2014-05-06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657E-E698-461C-A39F-ACF135826D4C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2403456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endParaRPr lang="fr-CA" dirty="0"/>
          </a:p>
          <a:p>
            <a:pPr algn="ctr"/>
            <a:endParaRPr lang="fr-CA" sz="3500" dirty="0" smtClean="0"/>
          </a:p>
          <a:p>
            <a:pPr algn="ctr"/>
            <a:r>
              <a:rPr lang="fr-CA" sz="3500" dirty="0" smtClean="0"/>
              <a:t>La poésie</a:t>
            </a:r>
            <a:endParaRPr lang="fr-CA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4318"/>
            <a:ext cx="4935706" cy="396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La poésie, c’est un des plus vrais, un des plus utiles surnoms de la vie.</a:t>
            </a:r>
          </a:p>
          <a:p>
            <a:pPr marL="0" indent="0">
              <a:buNone/>
            </a:pPr>
            <a:r>
              <a:rPr lang="fr-CA" dirty="0"/>
              <a:t>Jacques Prévert (1900-1977)</a:t>
            </a:r>
          </a:p>
          <a:p>
            <a:endParaRPr lang="fr-CA" dirty="0" smtClean="0"/>
          </a:p>
          <a:p>
            <a:pPr marL="0" indent="0">
              <a:buNone/>
            </a:pPr>
            <a:r>
              <a:rPr lang="fr-CA" dirty="0"/>
              <a:t>La poésie rend la vie sur Terre plus belle, moins éphémère, moins misérable.</a:t>
            </a:r>
            <a:br>
              <a:rPr lang="fr-CA" dirty="0"/>
            </a:br>
            <a:r>
              <a:rPr lang="fr-CA" dirty="0"/>
              <a:t>Adonis </a:t>
            </a:r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Le poète est une fabrique d’images.</a:t>
            </a:r>
            <a:br>
              <a:rPr lang="fr-CA" dirty="0"/>
            </a:br>
            <a:r>
              <a:rPr lang="fr-CA" dirty="0"/>
              <a:t>Pierre Reverdy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524124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456432" y="764704"/>
            <a:ext cx="4427936" cy="4666832"/>
          </a:xfrm>
        </p:spPr>
        <p:txBody>
          <a:bodyPr>
            <a:noAutofit/>
          </a:bodyPr>
          <a:lstStyle/>
          <a:p>
            <a:pPr algn="just"/>
            <a:r>
              <a:rPr lang="fr-CA" sz="2000" b="1" dirty="0"/>
              <a:t>Poésie</a:t>
            </a:r>
            <a:r>
              <a:rPr lang="fr-CA" sz="2000" dirty="0"/>
              <a:t> : la poésie est un genre littéraire très ancien. Au fil du temps, on a pu qualifier de poèmes des textes en vers, rimés ou non, des textes en proses, des calligrammes, etc. </a:t>
            </a:r>
          </a:p>
          <a:p>
            <a:pPr algn="just"/>
            <a:r>
              <a:rPr lang="fr-CA" sz="2000" dirty="0"/>
              <a:t>La poésie suppose la création d’un univers particulier (êtres, choses, sentiments, idées, événements,…), </a:t>
            </a:r>
            <a:r>
              <a:rPr lang="fr-CA" sz="2000" b="1" dirty="0"/>
              <a:t>d’images</a:t>
            </a:r>
            <a:r>
              <a:rPr lang="fr-CA" sz="2000" dirty="0"/>
              <a:t>, en exploitant des ressources sonores, langagières, visuelles et graphiques.</a:t>
            </a:r>
          </a:p>
          <a:p>
            <a:pPr algn="just"/>
            <a:r>
              <a:rPr lang="fr-CA" sz="2000" dirty="0"/>
              <a:t>Un poète peut viser différents objectifs lors de sa création : </a:t>
            </a:r>
            <a:r>
              <a:rPr lang="fr-CA" sz="2000" b="1" dirty="0"/>
              <a:t>visée</a:t>
            </a:r>
            <a:r>
              <a:rPr lang="fr-CA" sz="2000" dirty="0"/>
              <a:t> didactique, émotive, esthétique, éthique, ludique,…</a:t>
            </a:r>
          </a:p>
          <a:p>
            <a:pPr algn="just"/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En prose, en vers, la strophe à l’envers…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6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fr-CA" sz="2000" b="1" dirty="0"/>
              <a:t>Vers</a:t>
            </a:r>
            <a:r>
              <a:rPr lang="fr-CA" sz="2000" dirty="0"/>
              <a:t> : un vers est l’équivalent poétique d’une phrase</a:t>
            </a:r>
          </a:p>
          <a:p>
            <a:pPr algn="just"/>
            <a:r>
              <a:rPr lang="fr-CA" sz="2000" b="1" dirty="0"/>
              <a:t>Strophe</a:t>
            </a:r>
            <a:r>
              <a:rPr lang="fr-CA" sz="2000" dirty="0"/>
              <a:t> : une strophe est l’équivalent poétique d’un paragraphe</a:t>
            </a:r>
          </a:p>
          <a:p>
            <a:pPr algn="just"/>
            <a:r>
              <a:rPr lang="fr-CA" sz="2000" b="1" dirty="0"/>
              <a:t>La longueur d’un </a:t>
            </a:r>
            <a:r>
              <a:rPr lang="fr-CA" sz="2000" b="1" dirty="0" smtClean="0"/>
              <a:t>vers (pieds)</a:t>
            </a:r>
            <a:r>
              <a:rPr lang="fr-CA" sz="2000" dirty="0"/>
              <a:t> : la longueur d’un vers est déterminée par le nombre de syllabes, qui se comptent et se prononcent toutes, sauf l’e muet en fin de vers ou suivi d’une voyelle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Définitions et vocabulaire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97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CA" sz="2000" dirty="0"/>
              <a:t>Jadis, on écrivait des poèmes selon des règles très strictes (vers du même nombre de syllabes composant le poème; alexandrins, vers de douze pieds, fort populaires;  rimes riches; …). Depuis les romantiques,  la forme s’est assouplie. Aujourd’hui, plusieurs poètes n’utilisent aucune ponctuation, et la rime est souvent absente (ce qu’on nomme vers libres).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736304" cy="412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CA" sz="2000" dirty="0" smtClean="0"/>
              <a:t>La rime pauvre est composée d’UN seul son identique (bruit, nuit); la rime suffisante, de DEUX (enfant, éléphant); la rime riche, de TROIS (sœur, douceur)</a:t>
            </a:r>
          </a:p>
          <a:p>
            <a:pPr algn="just">
              <a:lnSpc>
                <a:spcPct val="150000"/>
              </a:lnSpc>
            </a:pPr>
            <a:r>
              <a:rPr lang="fr-CA" sz="2000" dirty="0" smtClean="0"/>
              <a:t>Rimes plates (AABB); rimes embrassées (ABBA); rimes croisées (ABAB)</a:t>
            </a:r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85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fr-CA" sz="2000" b="1" dirty="0"/>
              <a:t>La </a:t>
            </a:r>
            <a:r>
              <a:rPr lang="fr-CA" sz="2000" b="1" dirty="0" smtClean="0"/>
              <a:t>ballade</a:t>
            </a:r>
            <a:r>
              <a:rPr lang="fr-CA" sz="2000" dirty="0" smtClean="0"/>
              <a:t>: poème </a:t>
            </a:r>
            <a:r>
              <a:rPr lang="fr-CA" sz="2000" dirty="0"/>
              <a:t>constitué de trois strophes (huitains d’octosyllabes ou dizains de décasyllabes) construites sur trois rimes; un envoi équivalent à une demi-strophe placé à la fin du poème; un refrain formé par les derniers vers des strophes et de l’envoi.</a:t>
            </a:r>
          </a:p>
          <a:p>
            <a:pPr algn="just"/>
            <a:r>
              <a:rPr lang="fr-CA" sz="2000" b="1" dirty="0"/>
              <a:t>Le </a:t>
            </a:r>
            <a:r>
              <a:rPr lang="fr-CA" sz="2000" b="1" dirty="0" smtClean="0"/>
              <a:t>sonnet </a:t>
            </a:r>
            <a:r>
              <a:rPr lang="fr-CA" sz="2000" dirty="0" smtClean="0"/>
              <a:t>: quatorze </a:t>
            </a:r>
            <a:r>
              <a:rPr lang="fr-CA" sz="2000" dirty="0"/>
              <a:t>vers répartis en deux quatrains et deux tercets.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Formes fixes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00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CA" sz="2000" b="1" dirty="0"/>
              <a:t>Le </a:t>
            </a:r>
            <a:r>
              <a:rPr lang="fr-CA" sz="2000" b="1" dirty="0" smtClean="0"/>
              <a:t>haïku</a:t>
            </a:r>
            <a:r>
              <a:rPr lang="fr-CA" sz="2000" dirty="0" smtClean="0"/>
              <a:t>: trois </a:t>
            </a:r>
            <a:r>
              <a:rPr lang="fr-CA" sz="2000" dirty="0"/>
              <a:t>ou quatre vers, pour un total entre dix-sept et vingt-et-un vers; traditionnellement contenant un mot de saison.</a:t>
            </a:r>
          </a:p>
          <a:p>
            <a:pPr algn="just">
              <a:lnSpc>
                <a:spcPct val="150000"/>
              </a:lnSpc>
            </a:pPr>
            <a:r>
              <a:rPr lang="fr-CA" sz="2000" b="1" dirty="0"/>
              <a:t>Le </a:t>
            </a:r>
            <a:r>
              <a:rPr lang="fr-CA" sz="2000" b="1" dirty="0" smtClean="0"/>
              <a:t>calligramme</a:t>
            </a:r>
            <a:r>
              <a:rPr lang="fr-CA" sz="2000" dirty="0" smtClean="0"/>
              <a:t>: jeu </a:t>
            </a:r>
            <a:r>
              <a:rPr lang="fr-CA" sz="2000" dirty="0"/>
              <a:t>sur la disposition, la forme, la taille des lettres et des mots.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Formes fixes: suite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4940"/>
            <a:ext cx="3024336" cy="324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456432" y="476672"/>
            <a:ext cx="4931992" cy="5760640"/>
          </a:xfrm>
        </p:spPr>
        <p:txBody>
          <a:bodyPr>
            <a:normAutofit/>
          </a:bodyPr>
          <a:lstStyle/>
          <a:p>
            <a:pPr algn="just"/>
            <a:r>
              <a:rPr lang="fr-CA" sz="2000" b="1" dirty="0"/>
              <a:t>Le champ </a:t>
            </a:r>
            <a:r>
              <a:rPr lang="fr-CA" sz="2000" b="1" dirty="0" smtClean="0"/>
              <a:t>lexical</a:t>
            </a:r>
            <a:r>
              <a:rPr lang="fr-CA" sz="2000" dirty="0" smtClean="0"/>
              <a:t>: tous </a:t>
            </a:r>
            <a:r>
              <a:rPr lang="fr-CA" sz="2000" dirty="0"/>
              <a:t>les mots se rattachant à une même idée, à un même thème. C’est un outil très intéressant à utiliser pour enrichir le poème et varier le vocabulaire, ou préciser les images.</a:t>
            </a:r>
          </a:p>
          <a:p>
            <a:pPr algn="just"/>
            <a:r>
              <a:rPr lang="fr-CA" sz="2000" b="1" dirty="0"/>
              <a:t>Le </a:t>
            </a:r>
            <a:r>
              <a:rPr lang="fr-CA" sz="2000" b="1" dirty="0" smtClean="0"/>
              <a:t>lexique</a:t>
            </a:r>
            <a:r>
              <a:rPr lang="fr-CA" sz="2000" dirty="0" smtClean="0"/>
              <a:t>: mots </a:t>
            </a:r>
            <a:r>
              <a:rPr lang="fr-CA" sz="2000" dirty="0"/>
              <a:t>polysémiques (possédant plus d’un sens), vocabulaire à connotation positive ou négative, variété de langue, mot étranger… le choix du lexique aide à produire des effets, à appuyer l’idée, à créer des images, du rythme, à jouer avec le sens figuré des mots.</a:t>
            </a:r>
          </a:p>
          <a:p>
            <a:pPr algn="just"/>
            <a:r>
              <a:rPr lang="fr-CA" sz="2000" b="1" dirty="0"/>
              <a:t>Les figures de </a:t>
            </a:r>
            <a:r>
              <a:rPr lang="fr-CA" sz="2000" b="1" dirty="0" smtClean="0"/>
              <a:t>style</a:t>
            </a:r>
            <a:r>
              <a:rPr lang="fr-CA" sz="2000" dirty="0" smtClean="0"/>
              <a:t>: les </a:t>
            </a:r>
            <a:r>
              <a:rPr lang="fr-CA" sz="2000" dirty="0"/>
              <a:t>figures de style permettent de jouer sur le sens des mots et de créer de nouvelles images. 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ressources langagières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6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on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alo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lo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Salon</Template>
  <TotalTime>78</TotalTime>
  <Words>406</Words>
  <Application>Microsoft Office PowerPoint</Application>
  <PresentationFormat>Affichage à l'écran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salon</vt:lpstr>
      <vt:lpstr>Présentation PowerPoint</vt:lpstr>
      <vt:lpstr>Présentation PowerPoint</vt:lpstr>
      <vt:lpstr>En prose, en vers, la strophe à l’envers…  </vt:lpstr>
      <vt:lpstr>Définitions et vocabulaire </vt:lpstr>
      <vt:lpstr>Présentation PowerPoint</vt:lpstr>
      <vt:lpstr>Présentation PowerPoint</vt:lpstr>
      <vt:lpstr>Formes fixes </vt:lpstr>
      <vt:lpstr>Formes fixes: suite</vt:lpstr>
      <vt:lpstr>Les ressources langagières </vt:lpstr>
    </vt:vector>
  </TitlesOfParts>
  <Company>CSRS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Théberge Martine</dc:creator>
  <cp:lastModifiedBy>Théberge Martine</cp:lastModifiedBy>
  <cp:revision>11</cp:revision>
  <cp:lastPrinted>2014-05-06T12:21:36Z</cp:lastPrinted>
  <dcterms:created xsi:type="dcterms:W3CDTF">2014-05-05T17:23:19Z</dcterms:created>
  <dcterms:modified xsi:type="dcterms:W3CDTF">2014-05-06T12:21:38Z</dcterms:modified>
</cp:coreProperties>
</file>