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8" r:id="rId7"/>
    <p:sldId id="265" r:id="rId8"/>
    <p:sldId id="261" r:id="rId9"/>
    <p:sldId id="267" r:id="rId10"/>
    <p:sldId id="262" r:id="rId11"/>
    <p:sldId id="263" r:id="rId12"/>
    <p:sldId id="266" r:id="rId13"/>
    <p:sldId id="269" r:id="rId14"/>
    <p:sldId id="264"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43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Modifiez le style du titre</a:t>
            </a:r>
            <a:endParaRPr kumimoji="0" lang="en-US"/>
          </a:p>
        </p:txBody>
      </p:sp>
      <p:sp>
        <p:nvSpPr>
          <p:cNvPr id="28" name="Espace réservé de la date 27"/>
          <p:cNvSpPr>
            <a:spLocks noGrp="1"/>
          </p:cNvSpPr>
          <p:nvPr>
            <p:ph type="dt" sz="half" idx="10"/>
          </p:nvPr>
        </p:nvSpPr>
        <p:spPr/>
        <p:txBody>
          <a:bodyPr/>
          <a:lstStyle/>
          <a:p>
            <a:fld id="{E37B1B6C-2045-43CD-BDB8-140AD96F82BE}" type="datetimeFigureOut">
              <a:rPr lang="fr-CA" smtClean="0"/>
              <a:t>2012-11-26</a:t>
            </a:fld>
            <a:endParaRPr lang="fr-CA"/>
          </a:p>
        </p:txBody>
      </p:sp>
      <p:sp>
        <p:nvSpPr>
          <p:cNvPr id="17" name="Espace réservé du pied de page 16"/>
          <p:cNvSpPr>
            <a:spLocks noGrp="1"/>
          </p:cNvSpPr>
          <p:nvPr>
            <p:ph type="ftr" sz="quarter" idx="11"/>
          </p:nvPr>
        </p:nvSpPr>
        <p:spPr/>
        <p:txBody>
          <a:bodyPr/>
          <a:lstStyle/>
          <a:p>
            <a:endParaRPr lang="fr-CA"/>
          </a:p>
        </p:txBody>
      </p:sp>
      <p:sp>
        <p:nvSpPr>
          <p:cNvPr id="29" name="Espace réservé du numéro de diapositive 28"/>
          <p:cNvSpPr>
            <a:spLocks noGrp="1"/>
          </p:cNvSpPr>
          <p:nvPr>
            <p:ph type="sldNum" sz="quarter" idx="12"/>
          </p:nvPr>
        </p:nvSpPr>
        <p:spPr/>
        <p:txBody>
          <a:bodyPr/>
          <a:lstStyle/>
          <a:p>
            <a:fld id="{596F600E-F5B0-42D8-BE48-E1E2503E927E}" type="slidenum">
              <a:rPr lang="fr-CA" smtClean="0"/>
              <a:t>‹N°›</a:t>
            </a:fld>
            <a:endParaRPr lang="fr-CA"/>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37B1B6C-2045-43CD-BDB8-140AD96F82BE}" type="datetimeFigureOut">
              <a:rPr lang="fr-CA" smtClean="0"/>
              <a:t>2012-11-26</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596F600E-F5B0-42D8-BE48-E1E2503E927E}" type="slidenum">
              <a:rPr lang="fr-CA" smtClean="0"/>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37B1B6C-2045-43CD-BDB8-140AD96F82BE}" type="datetimeFigureOut">
              <a:rPr lang="fr-CA" smtClean="0"/>
              <a:t>2012-11-26</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596F600E-F5B0-42D8-BE48-E1E2503E927E}" type="slidenum">
              <a:rPr lang="fr-CA" smtClean="0"/>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37B1B6C-2045-43CD-BDB8-140AD96F82BE}" type="datetimeFigureOut">
              <a:rPr lang="fr-CA" smtClean="0"/>
              <a:t>2012-11-26</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596F600E-F5B0-42D8-BE48-E1E2503E927E}" type="slidenum">
              <a:rPr lang="fr-CA" smtClean="0"/>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p>
            <a:fld id="{E37B1B6C-2045-43CD-BDB8-140AD96F82BE}" type="datetimeFigureOut">
              <a:rPr lang="fr-CA" smtClean="0"/>
              <a:t>2012-11-26</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a:xfrm>
            <a:off x="7924800" y="6416675"/>
            <a:ext cx="762000" cy="365125"/>
          </a:xfrm>
        </p:spPr>
        <p:txBody>
          <a:bodyPr/>
          <a:lstStyle/>
          <a:p>
            <a:fld id="{596F600E-F5B0-42D8-BE48-E1E2503E927E}" type="slidenum">
              <a:rPr lang="fr-CA" smtClean="0"/>
              <a:t>‹N°›</a:t>
            </a:fld>
            <a:endParaRPr lang="fr-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E37B1B6C-2045-43CD-BDB8-140AD96F82BE}" type="datetimeFigureOut">
              <a:rPr lang="fr-CA" smtClean="0"/>
              <a:t>2012-11-26</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596F600E-F5B0-42D8-BE48-E1E2503E927E}" type="slidenum">
              <a:rPr lang="fr-CA" smtClean="0"/>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E37B1B6C-2045-43CD-BDB8-140AD96F82BE}" type="datetimeFigureOut">
              <a:rPr lang="fr-CA" smtClean="0"/>
              <a:t>2012-11-26</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596F600E-F5B0-42D8-BE48-E1E2503E927E}" type="slidenum">
              <a:rPr lang="fr-CA" smtClean="0"/>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fld id="{E37B1B6C-2045-43CD-BDB8-140AD96F82BE}" type="datetimeFigureOut">
              <a:rPr lang="fr-CA" smtClean="0"/>
              <a:t>2012-11-26</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596F600E-F5B0-42D8-BE48-E1E2503E927E}" type="slidenum">
              <a:rPr lang="fr-CA" smtClean="0"/>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37B1B6C-2045-43CD-BDB8-140AD96F82BE}" type="datetimeFigureOut">
              <a:rPr lang="fr-CA" smtClean="0"/>
              <a:t>2012-11-26</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596F600E-F5B0-42D8-BE48-E1E2503E927E}" type="slidenum">
              <a:rPr lang="fr-CA" smtClean="0"/>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E37B1B6C-2045-43CD-BDB8-140AD96F82BE}" type="datetimeFigureOut">
              <a:rPr lang="fr-CA" smtClean="0"/>
              <a:t>2012-11-26</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596F600E-F5B0-42D8-BE48-E1E2503E927E}" type="slidenum">
              <a:rPr lang="fr-CA" smtClean="0"/>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E37B1B6C-2045-43CD-BDB8-140AD96F82BE}" type="datetimeFigureOut">
              <a:rPr lang="fr-CA" smtClean="0"/>
              <a:t>2012-11-26</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596F600E-F5B0-42D8-BE48-E1E2503E927E}" type="slidenum">
              <a:rPr lang="fr-CA" smtClean="0"/>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37B1B6C-2045-43CD-BDB8-140AD96F82BE}" type="datetimeFigureOut">
              <a:rPr lang="fr-CA" smtClean="0"/>
              <a:t>2012-11-26</a:t>
            </a:fld>
            <a:endParaRPr lang="fr-CA"/>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CA"/>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96F600E-F5B0-42D8-BE48-E1E2503E927E}" type="slidenum">
              <a:rPr lang="fr-CA" smtClean="0"/>
              <a:t>‹N°›</a:t>
            </a:fld>
            <a:endParaRPr lang="fr-CA"/>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fr.wikipedia.org/wiki/Albert_Camu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fr.wikipedia.org/wiki/Albert_Camu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27584" y="404664"/>
            <a:ext cx="7772400" cy="1470025"/>
          </a:xfrm>
        </p:spPr>
        <p:txBody>
          <a:bodyPr/>
          <a:lstStyle/>
          <a:p>
            <a:r>
              <a:rPr lang="fr-CA" dirty="0" smtClean="0"/>
              <a:t>L’étranger</a:t>
            </a:r>
            <a:endParaRPr lang="fr-CA" dirty="0"/>
          </a:p>
        </p:txBody>
      </p:sp>
      <p:sp>
        <p:nvSpPr>
          <p:cNvPr id="3" name="Sous-titre 2"/>
          <p:cNvSpPr>
            <a:spLocks noGrp="1"/>
          </p:cNvSpPr>
          <p:nvPr>
            <p:ph type="subTitle" idx="1"/>
          </p:nvPr>
        </p:nvSpPr>
        <p:spPr/>
        <p:txBody>
          <a:bodyPr/>
          <a:lstStyle/>
          <a:p>
            <a:endParaRPr lang="fr-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2348880"/>
            <a:ext cx="238125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1389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dirty="0"/>
          </a:p>
        </p:txBody>
      </p:sp>
      <p:sp>
        <p:nvSpPr>
          <p:cNvPr id="3" name="Espace réservé du contenu 2"/>
          <p:cNvSpPr>
            <a:spLocks noGrp="1"/>
          </p:cNvSpPr>
          <p:nvPr>
            <p:ph idx="1"/>
          </p:nvPr>
        </p:nvSpPr>
        <p:spPr/>
        <p:txBody>
          <a:bodyPr>
            <a:normAutofit lnSpcReduction="10000"/>
          </a:bodyPr>
          <a:lstStyle/>
          <a:p>
            <a:r>
              <a:rPr lang="fr-FR" b="1" dirty="0"/>
              <a:t>Existentialisme</a:t>
            </a:r>
            <a:r>
              <a:rPr lang="fr-FR" dirty="0"/>
              <a:t> : courant philosophique et littéraire qui postule que l'être humain forme l'essence de sa vie par ses propres actions, en opposition à la thèse que ces dernières lui sont prédéterminées par de quelconques doctrines théologiques, philosophiques ou morales. L'existentialisme considère donc chaque personne comme un être unique qui est maître, non seulement, de ses actes et de son destin, mais également, pour le meilleur comme pour le pire, des valeurs qu'il décide d'adopter.</a:t>
            </a:r>
            <a:endParaRPr lang="fr-CA" dirty="0"/>
          </a:p>
          <a:p>
            <a:endParaRPr lang="fr-CA" dirty="0"/>
          </a:p>
        </p:txBody>
      </p:sp>
    </p:spTree>
    <p:extLst>
      <p:ext uri="{BB962C8B-B14F-4D97-AF65-F5344CB8AC3E}">
        <p14:creationId xmlns:p14="http://schemas.microsoft.com/office/powerpoint/2010/main" val="42824846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dirty="0"/>
          </a:p>
        </p:txBody>
      </p:sp>
      <p:sp>
        <p:nvSpPr>
          <p:cNvPr id="3" name="Espace réservé du contenu 2"/>
          <p:cNvSpPr>
            <a:spLocks noGrp="1"/>
          </p:cNvSpPr>
          <p:nvPr>
            <p:ph idx="1"/>
          </p:nvPr>
        </p:nvSpPr>
        <p:spPr/>
        <p:txBody>
          <a:bodyPr>
            <a:normAutofit fontScale="92500" lnSpcReduction="10000"/>
          </a:bodyPr>
          <a:lstStyle/>
          <a:p>
            <a:r>
              <a:rPr lang="fr-FR" b="1" dirty="0"/>
              <a:t>Communisme</a:t>
            </a:r>
            <a:r>
              <a:rPr lang="fr-FR" dirty="0"/>
              <a:t> : Le terme de communisme désigne, dans son sens théorique initial, l'idéal d'une société sans classes et d'organisation sociale sans État, où la propriété privée serait abolie. Plus largement, il recouvre au sens contemporain du mot l'ensemble des mouvances politiques ayant pour but proclamé de réaliser cette société égalitaire, y compris, sur le plan concret, les régimes dits socialistes ou communistes. À ce titre, le mot « communisme » désigne aussi bien un engagement au sein d'un parti politique qu'un régime politique ou une organisation sociale.</a:t>
            </a:r>
            <a:endParaRPr lang="fr-CA" dirty="0"/>
          </a:p>
          <a:p>
            <a:endParaRPr lang="fr-CA" dirty="0"/>
          </a:p>
        </p:txBody>
      </p:sp>
    </p:spTree>
    <p:extLst>
      <p:ext uri="{BB962C8B-B14F-4D97-AF65-F5344CB8AC3E}">
        <p14:creationId xmlns:p14="http://schemas.microsoft.com/office/powerpoint/2010/main" val="3022159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b="1" dirty="0" smtClean="0"/>
              <a:t>L’absurde</a:t>
            </a:r>
            <a:r>
              <a:rPr lang="fr-CA" dirty="0" smtClean="0"/>
              <a:t>: la théorie de Camus</a:t>
            </a:r>
            <a:endParaRPr lang="fr-CA" dirty="0"/>
          </a:p>
        </p:txBody>
      </p:sp>
      <p:sp>
        <p:nvSpPr>
          <p:cNvPr id="3" name="Espace réservé du contenu 2"/>
          <p:cNvSpPr>
            <a:spLocks noGrp="1"/>
          </p:cNvSpPr>
          <p:nvPr>
            <p:ph idx="1"/>
          </p:nvPr>
        </p:nvSpPr>
        <p:spPr/>
        <p:txBody>
          <a:bodyPr>
            <a:normAutofit fontScale="85000" lnSpcReduction="20000"/>
          </a:bodyPr>
          <a:lstStyle/>
          <a:p>
            <a:r>
              <a:rPr lang="fr-FR" dirty="0"/>
              <a:t>« L'absurde naît de cette confrontation entre l'appel humain et le silence déraisonnable du monde »</a:t>
            </a:r>
            <a:r>
              <a:rPr lang="fr-FR" baseline="30000" dirty="0">
                <a:hlinkClick r:id="rId2"/>
              </a:rPr>
              <a:t>[</a:t>
            </a:r>
            <a:r>
              <a:rPr lang="fr-FR" baseline="30000" dirty="0"/>
              <a:t>29</a:t>
            </a:r>
            <a:r>
              <a:rPr lang="fr-FR" baseline="30000" dirty="0">
                <a:hlinkClick r:id="rId2"/>
              </a:rPr>
              <a:t>]</a:t>
            </a:r>
            <a:r>
              <a:rPr lang="fr-FR" dirty="0"/>
              <a:t>. Dans cette phrase est concentrée la puissance d'un conflit, d'une confrontation qui supporte et emporte l'œuvre de Camus. Deux forces qui s'opposent : l'appel humain à connaître sa raison d'être et l'absence de réponse du milieu où il se trouve. L'homme vivant dans un monde dont il ne comprend pas le sens, dont il ignore tout, jusqu'à sa raison d'être.</a:t>
            </a:r>
            <a:endParaRPr lang="fr-CA" dirty="0"/>
          </a:p>
          <a:p>
            <a:r>
              <a:rPr lang="fr-FR" dirty="0"/>
              <a:t>L'appel humain, c'est la quête d'une cohérence, or pour Camus il n'y a pas de réponse à ce questionnement sur le sens de la vie. Tout au moins n'y a-t-il pas de réponse satisfaisante, car la seule qui pourrait satisfaire l'écrivain devrait avoir une dimension humaine : « Je ne puis comprendre qu'en termes humains »</a:t>
            </a:r>
            <a:r>
              <a:rPr lang="fr-FR" baseline="30000" dirty="0">
                <a:hlinkClick r:id="rId2"/>
              </a:rPr>
              <a:t>[</a:t>
            </a:r>
            <a:r>
              <a:rPr lang="fr-FR" baseline="30000" dirty="0"/>
              <a:t>29</a:t>
            </a:r>
            <a:r>
              <a:rPr lang="fr-FR" baseline="30000" dirty="0">
                <a:hlinkClick r:id="rId2"/>
              </a:rPr>
              <a:t>]</a:t>
            </a:r>
            <a:r>
              <a:rPr lang="fr-FR" dirty="0"/>
              <a:t>. </a:t>
            </a:r>
            <a:endParaRPr lang="fr-CA" dirty="0"/>
          </a:p>
          <a:p>
            <a:endParaRPr lang="fr-CA" dirty="0"/>
          </a:p>
        </p:txBody>
      </p:sp>
    </p:spTree>
    <p:extLst>
      <p:ext uri="{BB962C8B-B14F-4D97-AF65-F5344CB8AC3E}">
        <p14:creationId xmlns:p14="http://schemas.microsoft.com/office/powerpoint/2010/main" val="14192202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L’ÉTRANGER</a:t>
            </a:r>
            <a:endParaRPr lang="fr-CA" dirty="0"/>
          </a:p>
        </p:txBody>
      </p:sp>
      <p:sp>
        <p:nvSpPr>
          <p:cNvPr id="3" name="Espace réservé du contenu 2"/>
          <p:cNvSpPr>
            <a:spLocks noGrp="1"/>
          </p:cNvSpPr>
          <p:nvPr>
            <p:ph idx="1"/>
          </p:nvPr>
        </p:nvSpPr>
        <p:spPr/>
        <p:txBody>
          <a:bodyPr/>
          <a:lstStyle/>
          <a:p>
            <a:endParaRPr lang="fr-CA"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988840"/>
            <a:ext cx="3179458" cy="4094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0787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Le roman</a:t>
            </a:r>
            <a:endParaRPr lang="fr-CA" dirty="0"/>
          </a:p>
        </p:txBody>
      </p:sp>
      <p:sp>
        <p:nvSpPr>
          <p:cNvPr id="3" name="Espace réservé du contenu 2"/>
          <p:cNvSpPr>
            <a:spLocks noGrp="1"/>
          </p:cNvSpPr>
          <p:nvPr>
            <p:ph idx="1"/>
          </p:nvPr>
        </p:nvSpPr>
        <p:spPr/>
        <p:txBody>
          <a:bodyPr>
            <a:normAutofit/>
          </a:bodyPr>
          <a:lstStyle/>
          <a:p>
            <a:r>
              <a:rPr lang="fr-FR" i="1" dirty="0" smtClean="0"/>
              <a:t>L’étranger</a:t>
            </a:r>
            <a:r>
              <a:rPr lang="fr-FR" dirty="0" smtClean="0"/>
              <a:t> met </a:t>
            </a:r>
            <a:r>
              <a:rPr lang="fr-FR" dirty="0"/>
              <a:t>en scène un personnage-narrateur, Meursault, vivant en Algérie française. Le protagoniste reçoit un télégramme lui annonçant que sa mère vient de mourir. Il se rend à l’asile de vieillards de Marengo, près d’Alger, et assiste à la veillée funèbre, puis à la mise en bière et aux funérailles sans prendre l’attitude de circonstance que l’on attend d’un fils endeuillé. Le héros ne pleure pas, ne veut pas simuler un chagrin qu'il ne ressent pas.</a:t>
            </a:r>
            <a:endParaRPr lang="fr-CA" dirty="0"/>
          </a:p>
          <a:p>
            <a:endParaRPr lang="fr-CA" dirty="0"/>
          </a:p>
        </p:txBody>
      </p:sp>
    </p:spTree>
    <p:extLst>
      <p:ext uri="{BB962C8B-B14F-4D97-AF65-F5344CB8AC3E}">
        <p14:creationId xmlns:p14="http://schemas.microsoft.com/office/powerpoint/2010/main" val="1339023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Albert CAMUS</a:t>
            </a:r>
            <a:endParaRPr lang="fr-CA" dirty="0"/>
          </a:p>
        </p:txBody>
      </p:sp>
      <p:sp>
        <p:nvSpPr>
          <p:cNvPr id="3" name="Espace réservé du contenu 2"/>
          <p:cNvSpPr>
            <a:spLocks noGrp="1"/>
          </p:cNvSpPr>
          <p:nvPr>
            <p:ph idx="1"/>
          </p:nvPr>
        </p:nvSpPr>
        <p:spPr/>
        <p:txBody>
          <a:bodyPr>
            <a:normAutofit/>
          </a:bodyPr>
          <a:lstStyle/>
          <a:p>
            <a:r>
              <a:rPr lang="fr-FR" b="1" dirty="0"/>
              <a:t>Albert Camus</a:t>
            </a:r>
            <a:r>
              <a:rPr lang="fr-FR" dirty="0"/>
              <a:t>, né le 7 novembre 1913 à Mondovi, à proximité de </a:t>
            </a:r>
            <a:r>
              <a:rPr lang="fr-FR" dirty="0" smtClean="0"/>
              <a:t>Bône, </a:t>
            </a:r>
            <a:r>
              <a:rPr lang="fr-FR" dirty="0"/>
              <a:t>dans le département de </a:t>
            </a:r>
            <a:r>
              <a:rPr lang="fr-FR" dirty="0" smtClean="0"/>
              <a:t>Constantine, </a:t>
            </a:r>
            <a:r>
              <a:rPr lang="fr-FR" dirty="0"/>
              <a:t>en Algérie, et mort le 4 janvier 1960 à </a:t>
            </a:r>
            <a:r>
              <a:rPr lang="fr-FR" dirty="0" err="1"/>
              <a:t>Villeblevin</a:t>
            </a:r>
            <a:r>
              <a:rPr lang="fr-FR" dirty="0"/>
              <a:t>, </a:t>
            </a:r>
            <a:r>
              <a:rPr lang="fr-FR" dirty="0" smtClean="0"/>
              <a:t>en France, </a:t>
            </a:r>
            <a:r>
              <a:rPr lang="fr-FR" dirty="0"/>
              <a:t>est un </a:t>
            </a:r>
            <a:r>
              <a:rPr lang="fr-FR" b="1" dirty="0"/>
              <a:t>écrivain</a:t>
            </a:r>
            <a:r>
              <a:rPr lang="fr-FR" dirty="0"/>
              <a:t>, philosophe, romancier, dramaturge, essayiste et nouvelliste français. Il fut aussi un journaliste militant engagé dans la Résistance française et dans les combats moraux de l'après-guerre.</a:t>
            </a:r>
            <a:endParaRPr lang="fr-CA" dirty="0"/>
          </a:p>
          <a:p>
            <a:endParaRPr lang="fr-CA" dirty="0"/>
          </a:p>
        </p:txBody>
      </p:sp>
    </p:spTree>
    <p:extLst>
      <p:ext uri="{BB962C8B-B14F-4D97-AF65-F5344CB8AC3E}">
        <p14:creationId xmlns:p14="http://schemas.microsoft.com/office/powerpoint/2010/main" val="155092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L’Algérie</a:t>
            </a:r>
            <a:endParaRPr lang="fr-CA"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835696" y="1412776"/>
            <a:ext cx="5363095"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37049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052736"/>
            <a:ext cx="8229600" cy="1143000"/>
          </a:xfrm>
        </p:spPr>
        <p:txBody>
          <a:bodyPr>
            <a:normAutofit fontScale="90000"/>
          </a:bodyPr>
          <a:lstStyle/>
          <a:p>
            <a:r>
              <a:rPr lang="fr-FR" dirty="0"/>
              <a:t>Prix Nobel de littérature en 1957, sa réputation et son influence restent grandes dans le monde.</a:t>
            </a:r>
            <a:r>
              <a:rPr lang="fr-CA" dirty="0"/>
              <a:t/>
            </a:r>
            <a:br>
              <a:rPr lang="fr-CA" dirty="0"/>
            </a:br>
            <a:endParaRPr lang="fr-CA"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203848" y="2780928"/>
            <a:ext cx="2933211" cy="3591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6137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dirty="0"/>
          </a:p>
        </p:txBody>
      </p:sp>
      <p:sp>
        <p:nvSpPr>
          <p:cNvPr id="3" name="Espace réservé du contenu 2"/>
          <p:cNvSpPr>
            <a:spLocks noGrp="1"/>
          </p:cNvSpPr>
          <p:nvPr>
            <p:ph idx="1"/>
          </p:nvPr>
        </p:nvSpPr>
        <p:spPr/>
        <p:txBody>
          <a:bodyPr>
            <a:normAutofit fontScale="70000" lnSpcReduction="20000"/>
          </a:bodyPr>
          <a:lstStyle/>
          <a:p>
            <a:r>
              <a:rPr lang="fr-FR" dirty="0"/>
              <a:t>L'œuvre de Camus comprend des pièces de théâtre, des romans, des nouvelles, des films, des poèmes et des essais dans lesquels il développe un </a:t>
            </a:r>
            <a:r>
              <a:rPr lang="fr-FR" b="1" dirty="0"/>
              <a:t>humanisme</a:t>
            </a:r>
            <a:r>
              <a:rPr lang="fr-FR" dirty="0"/>
              <a:t> (philosophie plaçant l’homme au centre de tout) fondé sur la prise de conscience de </a:t>
            </a:r>
            <a:r>
              <a:rPr lang="fr-FR" b="1" dirty="0"/>
              <a:t>l'absurdité</a:t>
            </a:r>
            <a:r>
              <a:rPr lang="fr-FR" dirty="0"/>
              <a:t> de la condition humaine mais aussi sur la </a:t>
            </a:r>
            <a:r>
              <a:rPr lang="fr-FR" b="1" dirty="0"/>
              <a:t>révolte</a:t>
            </a:r>
            <a:r>
              <a:rPr lang="fr-FR" dirty="0"/>
              <a:t> comme réponse à l'absurde, révolte qui conduit à l'action et donne un sens au monde et à l'existence, et « alors naît la joie étrange qui aide à vivre et mourir »</a:t>
            </a:r>
            <a:r>
              <a:rPr lang="fr-FR" baseline="30000" dirty="0">
                <a:hlinkClick r:id="rId2"/>
              </a:rPr>
              <a:t>[1]</a:t>
            </a:r>
            <a:r>
              <a:rPr lang="fr-FR" dirty="0"/>
              <a:t>.</a:t>
            </a:r>
            <a:endParaRPr lang="fr-CA" dirty="0"/>
          </a:p>
          <a:p>
            <a:r>
              <a:rPr lang="fr-FR" dirty="0"/>
              <a:t>Sa critique du totalitarisme soviétique lui vaut les anathèmes des communistes et conduit à la brouille avec Jean-Paul Sartre. Il reçoit le Prix Nobel de littérature en 1957, sa réputation et son influence restent grandes dans le monde.</a:t>
            </a:r>
            <a:endParaRPr lang="fr-CA" dirty="0"/>
          </a:p>
          <a:p>
            <a:r>
              <a:rPr lang="fr-FR" dirty="0"/>
              <a:t>Il n'a cessé de lutter contre toutes les idéologies et les abstractions qui détournent de l'humain. En ce sens, il incarne une des plus hautes consciences morales du </a:t>
            </a:r>
            <a:r>
              <a:rPr lang="fr-FR" cap="small" dirty="0"/>
              <a:t>XX</a:t>
            </a:r>
            <a:r>
              <a:rPr lang="fr-FR" baseline="30000" dirty="0"/>
              <a:t>e</a:t>
            </a:r>
            <a:r>
              <a:rPr lang="fr-FR" dirty="0"/>
              <a:t> siècle — l'humanisme de ses écrits ayant été forgé dans l'expérience des pires moments de l'espèce humaine.</a:t>
            </a:r>
            <a:endParaRPr lang="fr-CA" dirty="0"/>
          </a:p>
          <a:p>
            <a:endParaRPr lang="fr-CA" dirty="0"/>
          </a:p>
        </p:txBody>
      </p:sp>
    </p:spTree>
    <p:extLst>
      <p:ext uri="{BB962C8B-B14F-4D97-AF65-F5344CB8AC3E}">
        <p14:creationId xmlns:p14="http://schemas.microsoft.com/office/powerpoint/2010/main" val="1811160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L’humanisme</a:t>
            </a:r>
            <a:endParaRPr lang="fr-CA" dirty="0"/>
          </a:p>
        </p:txBody>
      </p:sp>
      <p:sp>
        <p:nvSpPr>
          <p:cNvPr id="3" name="Espace réservé du contenu 2"/>
          <p:cNvSpPr>
            <a:spLocks noGrp="1"/>
          </p:cNvSpPr>
          <p:nvPr>
            <p:ph idx="1"/>
          </p:nvPr>
        </p:nvSpPr>
        <p:spPr/>
        <p:txBody>
          <a:bodyPr/>
          <a:lstStyle/>
          <a:p>
            <a:endParaRPr lang="fr-C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2060848"/>
            <a:ext cx="3735858" cy="3735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895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Précisions</a:t>
            </a:r>
            <a:endParaRPr lang="fr-CA" dirty="0"/>
          </a:p>
        </p:txBody>
      </p:sp>
      <p:sp>
        <p:nvSpPr>
          <p:cNvPr id="3" name="Espace réservé du contenu 2"/>
          <p:cNvSpPr>
            <a:spLocks noGrp="1"/>
          </p:cNvSpPr>
          <p:nvPr>
            <p:ph idx="1"/>
          </p:nvPr>
        </p:nvSpPr>
        <p:spPr/>
        <p:txBody>
          <a:bodyPr>
            <a:normAutofit/>
          </a:bodyPr>
          <a:lstStyle/>
          <a:p>
            <a:r>
              <a:rPr lang="fr-FR" b="1" dirty="0"/>
              <a:t>Guerre d’Algérie</a:t>
            </a:r>
            <a:r>
              <a:rPr lang="fr-FR" dirty="0"/>
              <a:t> : guerre civile se produisant en Algérie de 1954 à 1962, opposant la colonie à la métropole, cette dernière refusant de libérer sa colonie. Plusieurs intellectuels de l’époque ont appuyé le mouvement indépendantiste de l’Algérie.</a:t>
            </a:r>
            <a:endParaRPr lang="fr-CA" dirty="0"/>
          </a:p>
          <a:p>
            <a:r>
              <a:rPr lang="fr-FR" b="1" dirty="0"/>
              <a:t>Pied-noir</a:t>
            </a:r>
            <a:r>
              <a:rPr lang="fr-FR" dirty="0"/>
              <a:t> : citoyen français d’origine européenne né en Algérie avant la guerre d’indépendance.</a:t>
            </a:r>
            <a:endParaRPr lang="fr-CA" dirty="0"/>
          </a:p>
          <a:p>
            <a:endParaRPr lang="fr-CA" dirty="0"/>
          </a:p>
        </p:txBody>
      </p:sp>
    </p:spTree>
    <p:extLst>
      <p:ext uri="{BB962C8B-B14F-4D97-AF65-F5344CB8AC3E}">
        <p14:creationId xmlns:p14="http://schemas.microsoft.com/office/powerpoint/2010/main" val="7202234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Influences </a:t>
            </a:r>
            <a:endParaRPr lang="fr-CA" dirty="0"/>
          </a:p>
        </p:txBody>
      </p:sp>
      <p:sp>
        <p:nvSpPr>
          <p:cNvPr id="3" name="Espace réservé du contenu 2"/>
          <p:cNvSpPr>
            <a:spLocks noGrp="1"/>
          </p:cNvSpPr>
          <p:nvPr>
            <p:ph idx="1"/>
          </p:nvPr>
        </p:nvSpPr>
        <p:spPr/>
        <p:txBody>
          <a:bodyPr>
            <a:normAutofit fontScale="92500" lnSpcReduction="20000"/>
          </a:bodyPr>
          <a:lstStyle/>
          <a:p>
            <a:r>
              <a:rPr lang="fr-FR" b="1" dirty="0"/>
              <a:t>Voltaire</a:t>
            </a:r>
            <a:r>
              <a:rPr lang="fr-FR" dirty="0"/>
              <a:t> : philosophe français du siècle des Lumières, qui défend les injustices, se bat contre l’intolérance religieuse et le totalitarisme</a:t>
            </a:r>
            <a:endParaRPr lang="fr-CA" dirty="0"/>
          </a:p>
          <a:p>
            <a:r>
              <a:rPr lang="fr-FR" b="1" dirty="0" err="1" smtClean="0"/>
              <a:t>Nietszche</a:t>
            </a:r>
            <a:r>
              <a:rPr lang="fr-FR" dirty="0"/>
              <a:t> : philosophe allemand du 19</a:t>
            </a:r>
            <a:r>
              <a:rPr lang="fr-FR" baseline="30000" dirty="0"/>
              <a:t>e</a:t>
            </a:r>
            <a:r>
              <a:rPr lang="fr-FR" dirty="0"/>
              <a:t> siècle ayant grandement influencé l’existentialisme par ses critiques du monde établi</a:t>
            </a:r>
            <a:endParaRPr lang="fr-CA" dirty="0"/>
          </a:p>
          <a:p>
            <a:r>
              <a:rPr lang="fr-FR" b="1" dirty="0"/>
              <a:t>Jean-Paul Sartre</a:t>
            </a:r>
            <a:r>
              <a:rPr lang="fr-FR" dirty="0"/>
              <a:t> : écrivain de langue française, philosophe engagé dans le siècle, également dramaturge, romancier, nouvelliste et essayiste. Écrivain prolifique, il est autant connu pour son œuvre, et notamment sa philosophie appelée l'existentialisme, que pour son engagement politique à gauche</a:t>
            </a:r>
            <a:r>
              <a:rPr lang="fr-FR" baseline="30000" dirty="0"/>
              <a:t>[1]</a:t>
            </a:r>
            <a:r>
              <a:rPr lang="fr-FR" dirty="0"/>
              <a:t>. « L’enfer c’est les autres »</a:t>
            </a:r>
            <a:endParaRPr lang="fr-CA" dirty="0"/>
          </a:p>
          <a:p>
            <a:endParaRPr lang="fr-CA" dirty="0"/>
          </a:p>
        </p:txBody>
      </p:sp>
    </p:spTree>
    <p:extLst>
      <p:ext uri="{BB962C8B-B14F-4D97-AF65-F5344CB8AC3E}">
        <p14:creationId xmlns:p14="http://schemas.microsoft.com/office/powerpoint/2010/main" val="40310745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lstStyle/>
          <a:p>
            <a:endParaRPr lang="fr-C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3885902"/>
            <a:ext cx="2292616" cy="2318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268760"/>
            <a:ext cx="2114550"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2708920"/>
            <a:ext cx="1695053" cy="2542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48966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18</TotalTime>
  <Words>523</Words>
  <Application>Microsoft Office PowerPoint</Application>
  <PresentationFormat>Affichage à l'écran (4:3)</PresentationFormat>
  <Paragraphs>24</Paragraphs>
  <Slides>14</Slides>
  <Notes>0</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Apex</vt:lpstr>
      <vt:lpstr>L’étranger</vt:lpstr>
      <vt:lpstr>Albert CAMUS</vt:lpstr>
      <vt:lpstr>L’Algérie</vt:lpstr>
      <vt:lpstr>Prix Nobel de littérature en 1957, sa réputation et son influence restent grandes dans le monde. </vt:lpstr>
      <vt:lpstr>Présentation PowerPoint</vt:lpstr>
      <vt:lpstr>L’humanisme</vt:lpstr>
      <vt:lpstr>Précisions</vt:lpstr>
      <vt:lpstr>Influences </vt:lpstr>
      <vt:lpstr>Présentation PowerPoint</vt:lpstr>
      <vt:lpstr>Présentation PowerPoint</vt:lpstr>
      <vt:lpstr>Présentation PowerPoint</vt:lpstr>
      <vt:lpstr>L’absurde: la théorie de Camus</vt:lpstr>
      <vt:lpstr>L’ÉTRANGER</vt:lpstr>
      <vt:lpstr>Le roman</vt:lpstr>
    </vt:vector>
  </TitlesOfParts>
  <Company>CSRS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L’étranger</dc:title>
  <dc:creator>Théberge Martine</dc:creator>
  <cp:lastModifiedBy>Théberge Martine</cp:lastModifiedBy>
  <cp:revision>8</cp:revision>
  <dcterms:created xsi:type="dcterms:W3CDTF">2012-11-26T01:32:17Z</dcterms:created>
  <dcterms:modified xsi:type="dcterms:W3CDTF">2012-11-26T14:06:31Z</dcterms:modified>
</cp:coreProperties>
</file>