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66" r:id="rId3"/>
    <p:sldId id="257" r:id="rId4"/>
    <p:sldId id="258" r:id="rId5"/>
    <p:sldId id="259" r:id="rId6"/>
    <p:sldId id="267" r:id="rId7"/>
    <p:sldId id="260" r:id="rId8"/>
    <p:sldId id="261" r:id="rId9"/>
    <p:sldId id="262" r:id="rId10"/>
    <p:sldId id="263" r:id="rId11"/>
    <p:sldId id="264" r:id="rId12"/>
    <p:sldId id="265"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B57838-1DFA-4392-B6DA-8AB9B991BF68}" type="datetimeFigureOut">
              <a:rPr lang="fr-CA" smtClean="0"/>
              <a:t>2013-10-23</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639027-52D8-499D-962C-B7EB24E7E8CB}" type="slidenum">
              <a:rPr lang="fr-CA" smtClean="0"/>
              <a:t>‹N°›</a:t>
            </a:fld>
            <a:endParaRPr lang="fr-CA"/>
          </a:p>
        </p:txBody>
      </p:sp>
    </p:spTree>
    <p:extLst>
      <p:ext uri="{BB962C8B-B14F-4D97-AF65-F5344CB8AC3E}">
        <p14:creationId xmlns:p14="http://schemas.microsoft.com/office/powerpoint/2010/main" val="21047784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D88B1B8-6B09-41F4-8E6C-2533619FC8CF}" type="datetimeFigureOut">
              <a:rPr lang="fr-CA" smtClean="0"/>
              <a:t>2013-10-23</a:t>
            </a:fld>
            <a:endParaRPr lang="fr-CA"/>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CA"/>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99DDF3E-267C-48EC-BDEE-08ABF72F35E8}"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D88B1B8-6B09-41F4-8E6C-2533619FC8CF}" type="datetimeFigureOut">
              <a:rPr lang="fr-CA" smtClean="0"/>
              <a:t>2013-10-23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F99DDF3E-267C-48EC-BDEE-08ABF72F35E8}"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4D88B1B8-6B09-41F4-8E6C-2533619FC8CF}" type="datetimeFigureOut">
              <a:rPr lang="fr-CA" smtClean="0"/>
              <a:t>2013-10-23</a:t>
            </a:fld>
            <a:endParaRPr lang="fr-CA"/>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CA"/>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99DDF3E-267C-48EC-BDEE-08ABF72F35E8}"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D88B1B8-6B09-41F4-8E6C-2533619FC8CF}" type="datetimeFigureOut">
              <a:rPr lang="fr-CA" smtClean="0"/>
              <a:t>2013-10-23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F99DDF3E-267C-48EC-BDEE-08ABF72F35E8}"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D88B1B8-6B09-41F4-8E6C-2533619FC8CF}" type="datetimeFigureOut">
              <a:rPr lang="fr-CA" smtClean="0"/>
              <a:t>2013-10-23</a:t>
            </a:fld>
            <a:endParaRPr lang="fr-CA"/>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CA"/>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F99DDF3E-267C-48EC-BDEE-08ABF72F35E8}"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D88B1B8-6B09-41F4-8E6C-2533619FC8CF}" type="datetimeFigureOut">
              <a:rPr lang="fr-CA" smtClean="0"/>
              <a:t>2013-10-23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F99DDF3E-267C-48EC-BDEE-08ABF72F35E8}"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D88B1B8-6B09-41F4-8E6C-2533619FC8CF}" type="datetimeFigureOut">
              <a:rPr lang="fr-CA" smtClean="0"/>
              <a:t>2013-10-23</a:t>
            </a:fld>
            <a:endParaRPr lang="fr-CA"/>
          </a:p>
        </p:txBody>
      </p:sp>
      <p:sp>
        <p:nvSpPr>
          <p:cNvPr id="8" name="Espace réservé du pied de page 7"/>
          <p:cNvSpPr>
            <a:spLocks noGrp="1"/>
          </p:cNvSpPr>
          <p:nvPr>
            <p:ph type="ftr" sz="quarter" idx="11"/>
          </p:nvPr>
        </p:nvSpPr>
        <p:spPr/>
        <p:txBody>
          <a:bodyPr/>
          <a:lstStyle>
            <a:extLst/>
          </a:lstStyle>
          <a:p>
            <a:endParaRPr lang="fr-CA"/>
          </a:p>
        </p:txBody>
      </p:sp>
      <p:sp>
        <p:nvSpPr>
          <p:cNvPr id="9" name="Espace réservé du numéro de diapositive 8"/>
          <p:cNvSpPr>
            <a:spLocks noGrp="1"/>
          </p:cNvSpPr>
          <p:nvPr>
            <p:ph type="sldNum" sz="quarter" idx="12"/>
          </p:nvPr>
        </p:nvSpPr>
        <p:spPr/>
        <p:txBody>
          <a:bodyPr/>
          <a:lstStyle>
            <a:extLst/>
          </a:lstStyle>
          <a:p>
            <a:fld id="{F99DDF3E-267C-48EC-BDEE-08ABF72F35E8}"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4D88B1B8-6B09-41F4-8E6C-2533619FC8CF}" type="datetimeFigureOut">
              <a:rPr lang="fr-CA" smtClean="0"/>
              <a:t>2013-10-23</a:t>
            </a:fld>
            <a:endParaRPr lang="fr-CA"/>
          </a:p>
        </p:txBody>
      </p:sp>
      <p:sp>
        <p:nvSpPr>
          <p:cNvPr id="4" name="Espace réservé du pied de page 3"/>
          <p:cNvSpPr>
            <a:spLocks noGrp="1"/>
          </p:cNvSpPr>
          <p:nvPr>
            <p:ph type="ftr" sz="quarter" idx="11"/>
          </p:nvPr>
        </p:nvSpPr>
        <p:spPr/>
        <p:txBody>
          <a:bodyPr/>
          <a:lstStyle>
            <a:extLst/>
          </a:lstStyle>
          <a:p>
            <a:endParaRPr lang="fr-CA"/>
          </a:p>
        </p:txBody>
      </p:sp>
      <p:sp>
        <p:nvSpPr>
          <p:cNvPr id="5" name="Espace réservé du numéro de diapositive 4"/>
          <p:cNvSpPr>
            <a:spLocks noGrp="1"/>
          </p:cNvSpPr>
          <p:nvPr>
            <p:ph type="sldNum" sz="quarter" idx="12"/>
          </p:nvPr>
        </p:nvSpPr>
        <p:spPr/>
        <p:txBody>
          <a:bodyPr/>
          <a:lstStyle>
            <a:extLst/>
          </a:lstStyle>
          <a:p>
            <a:fld id="{F99DDF3E-267C-48EC-BDEE-08ABF72F35E8}"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4D88B1B8-6B09-41F4-8E6C-2533619FC8CF}" type="datetimeFigureOut">
              <a:rPr lang="fr-CA" smtClean="0"/>
              <a:t>2013-10-23</a:t>
            </a:fld>
            <a:endParaRPr lang="fr-CA"/>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CA"/>
          </a:p>
        </p:txBody>
      </p:sp>
      <p:sp>
        <p:nvSpPr>
          <p:cNvPr id="4" name="Espace réservé du numéro de diapositive 3"/>
          <p:cNvSpPr>
            <a:spLocks noGrp="1"/>
          </p:cNvSpPr>
          <p:nvPr>
            <p:ph type="sldNum" sz="quarter" idx="12"/>
          </p:nvPr>
        </p:nvSpPr>
        <p:spPr/>
        <p:txBody>
          <a:bodyPr/>
          <a:lstStyle>
            <a:extLst/>
          </a:lstStyle>
          <a:p>
            <a:fld id="{F99DDF3E-267C-48EC-BDEE-08ABF72F35E8}"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D88B1B8-6B09-41F4-8E6C-2533619FC8CF}" type="datetimeFigureOut">
              <a:rPr lang="fr-CA" smtClean="0"/>
              <a:t>2013-10-23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F99DDF3E-267C-48EC-BDEE-08ABF72F35E8}"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4D88B1B8-6B09-41F4-8E6C-2533619FC8CF}" type="datetimeFigureOut">
              <a:rPr lang="fr-CA" smtClean="0"/>
              <a:t>2013-10-23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F99DDF3E-267C-48EC-BDEE-08ABF72F35E8}" type="slidenum">
              <a:rPr lang="fr-CA" smtClean="0"/>
              <a:t>‹N°›</a:t>
            </a:fld>
            <a:endParaRPr lang="fr-CA"/>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D88B1B8-6B09-41F4-8E6C-2533619FC8CF}" type="datetimeFigureOut">
              <a:rPr lang="fr-CA" smtClean="0"/>
              <a:t>2013-10-23</a:t>
            </a:fld>
            <a:endParaRPr lang="fr-CA"/>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CA"/>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99DDF3E-267C-48EC-BDEE-08ABF72F35E8}"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L’ordre et le rythme </a:t>
            </a:r>
            <a:endParaRPr lang="fr-CA" dirty="0"/>
          </a:p>
        </p:txBody>
      </p:sp>
      <p:sp>
        <p:nvSpPr>
          <p:cNvPr id="3" name="Sous-titre 2"/>
          <p:cNvSpPr>
            <a:spLocks noGrp="1"/>
          </p:cNvSpPr>
          <p:nvPr>
            <p:ph type="subTitle" idx="1"/>
          </p:nvPr>
        </p:nvSpPr>
        <p:spPr/>
        <p:txBody>
          <a:bodyPr/>
          <a:lstStyle/>
          <a:p>
            <a:r>
              <a:rPr lang="fr-CA" cap="all" dirty="0" smtClean="0"/>
              <a:t>Dans le texte narratif</a:t>
            </a:r>
            <a:endParaRPr lang="fr-CA" cap="all" dirty="0"/>
          </a:p>
        </p:txBody>
      </p:sp>
    </p:spTree>
    <p:extLst>
      <p:ext uri="{BB962C8B-B14F-4D97-AF65-F5344CB8AC3E}">
        <p14:creationId xmlns:p14="http://schemas.microsoft.com/office/powerpoint/2010/main" val="1812142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L’ellipse</a:t>
            </a:r>
            <a:endParaRPr lang="fr-CA" dirty="0"/>
          </a:p>
        </p:txBody>
      </p:sp>
      <p:sp>
        <p:nvSpPr>
          <p:cNvPr id="3" name="Espace réservé du contenu 2"/>
          <p:cNvSpPr>
            <a:spLocks noGrp="1"/>
          </p:cNvSpPr>
          <p:nvPr>
            <p:ph idx="1"/>
          </p:nvPr>
        </p:nvSpPr>
        <p:spPr/>
        <p:txBody>
          <a:bodyPr>
            <a:normAutofit fontScale="92500" lnSpcReduction="20000"/>
          </a:bodyPr>
          <a:lstStyle/>
          <a:p>
            <a:pPr algn="just"/>
            <a:r>
              <a:rPr lang="fr-CA" dirty="0" smtClean="0"/>
              <a:t>Une ellipse est en fait un saut dans le temps. On passe sous silence un moment de l’histoire, généralement parce que ces événements ne sont pas utiles au récit. On peut aussi utiliser l’ellipse pour créer du suspense.</a:t>
            </a:r>
          </a:p>
          <a:p>
            <a:pPr marL="0" indent="0" algn="just">
              <a:buNone/>
            </a:pPr>
            <a:endParaRPr lang="fr-CA" dirty="0"/>
          </a:p>
          <a:p>
            <a:pPr marL="0" indent="0" algn="just">
              <a:buNone/>
            </a:pPr>
            <a:r>
              <a:rPr lang="fr-CA" i="1" dirty="0" smtClean="0"/>
              <a:t>J’avais fait la connaissance de Hans à une fête donnée en l’honneur de mon amie Marie-Josée. Nous avions d’abord échangé quelques banalités autour d’un canapé au saumon fumé et d’un verre de champagne, avant d’entamer une discussion plus profonde, plus personnelle. Je lui avais laissé mon numéro de téléphone en quittant.</a:t>
            </a:r>
          </a:p>
          <a:p>
            <a:pPr marL="0" indent="0" algn="just">
              <a:buNone/>
            </a:pPr>
            <a:r>
              <a:rPr lang="fr-CA" i="1" dirty="0" smtClean="0"/>
              <a:t>Deux jours plus tard, il m’avait appelée. </a:t>
            </a:r>
            <a:endParaRPr lang="fr-CA" i="1" dirty="0"/>
          </a:p>
        </p:txBody>
      </p:sp>
    </p:spTree>
    <p:extLst>
      <p:ext uri="{BB962C8B-B14F-4D97-AF65-F5344CB8AC3E}">
        <p14:creationId xmlns:p14="http://schemas.microsoft.com/office/powerpoint/2010/main" val="3316071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 ralenti</a:t>
            </a:r>
            <a:endParaRPr lang="fr-CA" dirty="0"/>
          </a:p>
        </p:txBody>
      </p:sp>
      <p:sp>
        <p:nvSpPr>
          <p:cNvPr id="3" name="Espace réservé du contenu 2"/>
          <p:cNvSpPr>
            <a:spLocks noGrp="1"/>
          </p:cNvSpPr>
          <p:nvPr>
            <p:ph idx="1"/>
          </p:nvPr>
        </p:nvSpPr>
        <p:spPr/>
        <p:txBody>
          <a:bodyPr>
            <a:normAutofit fontScale="85000" lnSpcReduction="10000"/>
          </a:bodyPr>
          <a:lstStyle/>
          <a:p>
            <a:pPr algn="just"/>
            <a:r>
              <a:rPr lang="fr-CA" dirty="0" smtClean="0"/>
              <a:t>Dans le ralenti, on développe plus longuement un moment assez court de l’histoire, pour lui donner une importance plus grande ou pour mieux faire saisir l’état d’âme du personnage.</a:t>
            </a:r>
          </a:p>
          <a:p>
            <a:pPr marL="0" indent="0" algn="just">
              <a:buNone/>
            </a:pPr>
            <a:endParaRPr lang="fr-CA" dirty="0"/>
          </a:p>
          <a:p>
            <a:pPr marL="0" indent="0" algn="just">
              <a:buNone/>
            </a:pPr>
            <a:r>
              <a:rPr lang="fr-CA" i="1" dirty="0" smtClean="0"/>
              <a:t>Dès que l’enseignant remet la copie d’examen à Mathieu, il commence à avoir mal au cœur. Il tente de respirer, mais sent que sa cage thoracique est devenue trop petite pour ses poumons. La sueur commence à perler sur son front, sur sa lèvre supérieure. Il étend son bras, qui semble peser une tonne, pour saisir son crayon dans l’étui. Il écrit son nom, trace soigneusement chacune des lettres, incapable de regarder plus bas sur la feuille, de jeter un coup d’œil aux questions.</a:t>
            </a:r>
            <a:endParaRPr lang="fr-CA" i="1" dirty="0"/>
          </a:p>
        </p:txBody>
      </p:sp>
    </p:spTree>
    <p:extLst>
      <p:ext uri="{BB962C8B-B14F-4D97-AF65-F5344CB8AC3E}">
        <p14:creationId xmlns:p14="http://schemas.microsoft.com/office/powerpoint/2010/main" val="41638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pause</a:t>
            </a:r>
            <a:endParaRPr lang="fr-CA" dirty="0"/>
          </a:p>
        </p:txBody>
      </p:sp>
      <p:sp>
        <p:nvSpPr>
          <p:cNvPr id="3" name="Espace réservé du contenu 2"/>
          <p:cNvSpPr>
            <a:spLocks noGrp="1"/>
          </p:cNvSpPr>
          <p:nvPr>
            <p:ph idx="1"/>
          </p:nvPr>
        </p:nvSpPr>
        <p:spPr/>
        <p:txBody>
          <a:bodyPr>
            <a:normAutofit fontScale="92500" lnSpcReduction="20000"/>
          </a:bodyPr>
          <a:lstStyle/>
          <a:p>
            <a:pPr algn="just"/>
            <a:r>
              <a:rPr lang="fr-CA" dirty="0" smtClean="0"/>
              <a:t>La pause est un arrêt des actions. L’auteur s’en sert pour décrire, expliquer, faire des commentaires.</a:t>
            </a:r>
          </a:p>
          <a:p>
            <a:pPr marL="0" indent="0" algn="just">
              <a:buNone/>
            </a:pPr>
            <a:endParaRPr lang="fr-CA" dirty="0" smtClean="0"/>
          </a:p>
          <a:p>
            <a:pPr marL="0" indent="0" algn="just">
              <a:buNone/>
            </a:pPr>
            <a:r>
              <a:rPr lang="fr-CA" i="1" dirty="0" smtClean="0"/>
              <a:t>Marie attendait l’autobus. Devant elle se dressait le pavillon de sciences, qu’elle détestait. Une haute bâtisse, grise, triste, dont la porte principale, ostentatoire, ressemblait à la bouche d’un monstre ancestral, prêt à avaler les pauvres étudiants qui oseraient s’y présenter. Des fenêtres, petites, s’alignaient de chaque côté, comme autant de petits yeux inquisiteurs. Sur le toit, deux petites tourelles, </a:t>
            </a:r>
            <a:r>
              <a:rPr lang="fr-CA" i="1" dirty="0" smtClean="0"/>
              <a:t>griffes </a:t>
            </a:r>
            <a:r>
              <a:rPr lang="fr-CA" i="1" dirty="0" smtClean="0"/>
              <a:t>tendues vers le ciel orageux.</a:t>
            </a:r>
            <a:endParaRPr lang="fr-CA" i="1" dirty="0"/>
          </a:p>
        </p:txBody>
      </p:sp>
    </p:spTree>
    <p:extLst>
      <p:ext uri="{BB962C8B-B14F-4D97-AF65-F5344CB8AC3E}">
        <p14:creationId xmlns:p14="http://schemas.microsoft.com/office/powerpoint/2010/main" val="1417880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672" y="1554561"/>
            <a:ext cx="4524375"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9030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Quoi, comment, pourquoi?...</a:t>
            </a:r>
            <a:endParaRPr lang="fr-CA" dirty="0"/>
          </a:p>
        </p:txBody>
      </p:sp>
      <p:sp>
        <p:nvSpPr>
          <p:cNvPr id="3" name="Espace réservé du contenu 2"/>
          <p:cNvSpPr>
            <a:spLocks noGrp="1"/>
          </p:cNvSpPr>
          <p:nvPr>
            <p:ph idx="1"/>
          </p:nvPr>
        </p:nvSpPr>
        <p:spPr/>
        <p:txBody>
          <a:bodyPr/>
          <a:lstStyle/>
          <a:p>
            <a:pPr algn="just"/>
            <a:r>
              <a:rPr lang="fr-CA" dirty="0" smtClean="0"/>
              <a:t>Jouer avec l’ordre et le rythme, c’est jouer avec le temps; c’est décider dans quel ordre on fera le récit d’une histoire, et à quels éléments on donnera plus d’importance</a:t>
            </a:r>
          </a:p>
          <a:p>
            <a:pPr algn="just"/>
            <a:r>
              <a:rPr lang="fr-CA" dirty="0" smtClean="0"/>
              <a:t>Jouer </a:t>
            </a:r>
            <a:r>
              <a:rPr lang="fr-CA" dirty="0"/>
              <a:t>avec l’ordre et le rythme peut créer de l’intérêt, du suspense, ou avoir une valeur explicative</a:t>
            </a:r>
          </a:p>
          <a:p>
            <a:endParaRPr lang="fr-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4437112"/>
            <a:ext cx="2880320" cy="2056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3208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dirty="0" smtClean="0"/>
              <a:t>La linéarité du récit</a:t>
            </a:r>
            <a:endParaRPr lang="fr-CA" dirty="0"/>
          </a:p>
        </p:txBody>
      </p:sp>
      <p:sp>
        <p:nvSpPr>
          <p:cNvPr id="3" name="Espace réservé du contenu 2"/>
          <p:cNvSpPr>
            <a:spLocks noGrp="1"/>
          </p:cNvSpPr>
          <p:nvPr>
            <p:ph idx="1"/>
          </p:nvPr>
        </p:nvSpPr>
        <p:spPr/>
        <p:txBody>
          <a:bodyPr/>
          <a:lstStyle/>
          <a:p>
            <a:pPr algn="just"/>
            <a:r>
              <a:rPr lang="fr-CA" dirty="0" smtClean="0"/>
              <a:t>Un </a:t>
            </a:r>
            <a:r>
              <a:rPr lang="fr-CA" u="sng" dirty="0" smtClean="0"/>
              <a:t>récit linéaire </a:t>
            </a:r>
            <a:r>
              <a:rPr lang="fr-CA" dirty="0" smtClean="0"/>
              <a:t>est un récit dans lequel la </a:t>
            </a:r>
            <a:r>
              <a:rPr lang="fr-CA" u="sng" dirty="0" smtClean="0"/>
              <a:t>chronologie</a:t>
            </a:r>
            <a:r>
              <a:rPr lang="fr-CA" dirty="0" smtClean="0"/>
              <a:t> des événements est respectée</a:t>
            </a:r>
          </a:p>
          <a:p>
            <a:pPr algn="just"/>
            <a:r>
              <a:rPr lang="fr-CA" dirty="0" smtClean="0"/>
              <a:t>Dans un </a:t>
            </a:r>
            <a:r>
              <a:rPr lang="fr-CA" u="sng" dirty="0" smtClean="0"/>
              <a:t>récit non linéaire</a:t>
            </a:r>
            <a:r>
              <a:rPr lang="fr-CA" dirty="0" smtClean="0"/>
              <a:t>, </a:t>
            </a:r>
            <a:r>
              <a:rPr lang="fr-CA" u="sng" dirty="0" smtClean="0"/>
              <a:t>la chronologie n’est pas respectée</a:t>
            </a:r>
            <a:r>
              <a:rPr lang="fr-CA" dirty="0" smtClean="0"/>
              <a:t>; il peut être intéressant de recréer cette chronologie, notamment à l’aide d’une ligne du temps</a:t>
            </a:r>
          </a:p>
          <a:p>
            <a:pPr algn="just"/>
            <a:r>
              <a:rPr lang="fr-CA" dirty="0" smtClean="0"/>
              <a:t>Il y a deux façons de jouer avec l’ordre des événements</a:t>
            </a:r>
            <a:r>
              <a:rPr lang="fr-CA" cap="all" dirty="0" smtClean="0"/>
              <a:t>: Retour </a:t>
            </a:r>
            <a:r>
              <a:rPr lang="fr-CA" cap="all" dirty="0" smtClean="0"/>
              <a:t>en arrière ET anticipation</a:t>
            </a:r>
            <a:endParaRPr lang="fr-CA" cap="all" dirty="0"/>
          </a:p>
        </p:txBody>
      </p:sp>
    </p:spTree>
    <p:extLst>
      <p:ext uri="{BB962C8B-B14F-4D97-AF65-F5344CB8AC3E}">
        <p14:creationId xmlns:p14="http://schemas.microsoft.com/office/powerpoint/2010/main" val="1337991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CA" dirty="0" smtClean="0"/>
              <a:t>Exemple </a:t>
            </a:r>
            <a:r>
              <a:rPr lang="fr-CA" dirty="0" smtClean="0"/>
              <a:t>de </a:t>
            </a:r>
            <a:r>
              <a:rPr lang="fr-CA" dirty="0" smtClean="0"/>
              <a:t>récit </a:t>
            </a:r>
            <a:r>
              <a:rPr lang="fr-CA" dirty="0" smtClean="0"/>
              <a:t>non </a:t>
            </a:r>
            <a:r>
              <a:rPr lang="fr-CA" dirty="0" smtClean="0"/>
              <a:t>linéaire-1</a:t>
            </a:r>
            <a:endParaRPr lang="fr-CA" dirty="0"/>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CA" dirty="0" smtClean="0"/>
              <a:t>Lucette en était à sa huitième heure d’insomnie. Dans son ventre, le bébé avait le hoquet. Toutes les quatre ou cinq secondes, un sursaut gigantesque secouait le corps de cette fillette de dix-neuf ans qui, un an plus tôt, avait décidé de devenir épouse et mère.</a:t>
            </a:r>
          </a:p>
          <a:p>
            <a:pPr marL="0" indent="0" algn="just">
              <a:buNone/>
            </a:pPr>
            <a:r>
              <a:rPr lang="fr-CA" dirty="0" smtClean="0"/>
              <a:t>Le conte de fées avait commencé comme un rêve: Fabien était beau, il se disait prêt à tout pour elle, elle l’avait pris au mot. L’idée de jouer au mariage avait amusé ce garçon de son âge et la famille, perplexe et émue, avait vu ces deux enfants mettre leurs habits de noces.</a:t>
            </a:r>
          </a:p>
          <a:p>
            <a:pPr marL="0" indent="0" algn="just">
              <a:buNone/>
            </a:pPr>
            <a:endParaRPr lang="fr-CA" dirty="0" smtClean="0"/>
          </a:p>
          <a:p>
            <a:pPr marL="0" indent="0" algn="just">
              <a:buNone/>
            </a:pPr>
            <a:r>
              <a:rPr lang="fr-CA" sz="1700" dirty="0" smtClean="0"/>
              <a:t>Amélie Nothomb, </a:t>
            </a:r>
            <a:r>
              <a:rPr lang="fr-CA" sz="1700" i="1" dirty="0" smtClean="0"/>
              <a:t>Robert des noms propres</a:t>
            </a:r>
            <a:r>
              <a:rPr lang="fr-CA" sz="1700" dirty="0" smtClean="0"/>
              <a:t>, 2002</a:t>
            </a:r>
            <a:endParaRPr lang="fr-CA" sz="1700" dirty="0"/>
          </a:p>
        </p:txBody>
      </p:sp>
    </p:spTree>
    <p:extLst>
      <p:ext uri="{BB962C8B-B14F-4D97-AF65-F5344CB8AC3E}">
        <p14:creationId xmlns:p14="http://schemas.microsoft.com/office/powerpoint/2010/main" val="2416369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Exemple de récit non </a:t>
            </a:r>
            <a:r>
              <a:rPr lang="fr-CA" dirty="0" smtClean="0"/>
              <a:t>linéaire-2</a:t>
            </a:r>
            <a:endParaRPr lang="fr-CA" dirty="0"/>
          </a:p>
        </p:txBody>
      </p:sp>
      <p:sp>
        <p:nvSpPr>
          <p:cNvPr id="3" name="Espace réservé du contenu 2"/>
          <p:cNvSpPr>
            <a:spLocks noGrp="1"/>
          </p:cNvSpPr>
          <p:nvPr>
            <p:ph idx="1"/>
          </p:nvPr>
        </p:nvSpPr>
        <p:spPr/>
        <p:txBody>
          <a:bodyPr/>
          <a:lstStyle/>
          <a:p>
            <a:pPr marL="0" indent="0" algn="just">
              <a:buNone/>
            </a:pPr>
            <a:r>
              <a:rPr lang="fr-CA" dirty="0" smtClean="0"/>
              <a:t>Dans ce moment, la jeune fée sortit de derrière la tapisserie et dit tout haut ces paroles: « Rassurez-vous, Roi et Reine, votre fille ne mourra pas. (…) La princesse se percera la main d’un fuseau; mais au lieu d’en mourir, elle tombera seulement dans un grand sommeil de cent ans, au bout desquels le fils d’un roi viendra la réveiller. »</a:t>
            </a:r>
          </a:p>
          <a:p>
            <a:pPr marL="0" indent="0" algn="just">
              <a:buNone/>
            </a:pPr>
            <a:endParaRPr lang="fr-CA" dirty="0" smtClean="0"/>
          </a:p>
          <a:p>
            <a:pPr marL="0" indent="0" algn="just">
              <a:buNone/>
            </a:pPr>
            <a:r>
              <a:rPr lang="fr-CA" sz="1600" dirty="0" smtClean="0"/>
              <a:t>Charles Perrault, </a:t>
            </a:r>
            <a:r>
              <a:rPr lang="fr-CA" sz="1600" i="1" dirty="0" smtClean="0"/>
              <a:t>La belle au bois dormant</a:t>
            </a:r>
            <a:r>
              <a:rPr lang="fr-CA" sz="1600" dirty="0" smtClean="0"/>
              <a:t>, 1697</a:t>
            </a:r>
            <a:endParaRPr lang="fr-CA" sz="1600" dirty="0"/>
          </a:p>
        </p:txBody>
      </p:sp>
    </p:spTree>
    <p:extLst>
      <p:ext uri="{BB962C8B-B14F-4D97-AF65-F5344CB8AC3E}">
        <p14:creationId xmlns:p14="http://schemas.microsoft.com/office/powerpoint/2010/main" val="2021447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endParaRPr lang="fr-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236232"/>
            <a:ext cx="3295997" cy="3295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410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 rythme</a:t>
            </a:r>
            <a:endParaRPr lang="fr-CA" dirty="0"/>
          </a:p>
        </p:txBody>
      </p:sp>
      <p:sp>
        <p:nvSpPr>
          <p:cNvPr id="3" name="Espace réservé du contenu 2"/>
          <p:cNvSpPr>
            <a:spLocks noGrp="1"/>
          </p:cNvSpPr>
          <p:nvPr>
            <p:ph idx="1"/>
          </p:nvPr>
        </p:nvSpPr>
        <p:spPr/>
        <p:txBody>
          <a:bodyPr/>
          <a:lstStyle/>
          <a:p>
            <a:pPr algn="just"/>
            <a:r>
              <a:rPr lang="fr-CA" dirty="0" smtClean="0"/>
              <a:t>Les variations de rythme, de la vitesse de narration peuvent ajouter de la crédibilité à un récit, rompre la monotonie d’un événement, donner au lecteur un sentiment d’urgence lors d’une accélération, ou au contraire ralentir un moment et créer un </a:t>
            </a:r>
            <a:r>
              <a:rPr lang="fr-CA" dirty="0" smtClean="0"/>
              <a:t>malaise</a:t>
            </a:r>
          </a:p>
          <a:p>
            <a:pPr algn="just"/>
            <a:r>
              <a:rPr lang="fr-CA" dirty="0" smtClean="0"/>
              <a:t>L’auteur choisit de créer ce rythme pour différentes raisons, il accorde ainsi plus d’importance à certains détails, certains événements</a:t>
            </a:r>
            <a:endParaRPr lang="fr-CA" dirty="0"/>
          </a:p>
        </p:txBody>
      </p:sp>
    </p:spTree>
    <p:extLst>
      <p:ext uri="{BB962C8B-B14F-4D97-AF65-F5344CB8AC3E}">
        <p14:creationId xmlns:p14="http://schemas.microsoft.com/office/powerpoint/2010/main" val="1376182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La scène</a:t>
            </a:r>
            <a:endParaRPr lang="fr-CA" dirty="0"/>
          </a:p>
        </p:txBody>
      </p:sp>
      <p:sp>
        <p:nvSpPr>
          <p:cNvPr id="3" name="Espace réservé du contenu 2"/>
          <p:cNvSpPr>
            <a:spLocks noGrp="1"/>
          </p:cNvSpPr>
          <p:nvPr>
            <p:ph idx="1"/>
          </p:nvPr>
        </p:nvSpPr>
        <p:spPr/>
        <p:txBody>
          <a:bodyPr>
            <a:normAutofit lnSpcReduction="10000"/>
          </a:bodyPr>
          <a:lstStyle/>
          <a:p>
            <a:pPr algn="just"/>
            <a:r>
              <a:rPr lang="fr-CA" dirty="0" smtClean="0"/>
              <a:t>Dans la scène, les événements sont présentés comme s’ils se déroulaient en temps réel. Le lecteur a alors l’impression d’assister à une pièce de théâtre. Les dialogues sont particulièrement efficaces lors de l’utilisation de la scène.</a:t>
            </a:r>
          </a:p>
          <a:p>
            <a:pPr marL="0" indent="0" algn="just">
              <a:buNone/>
            </a:pPr>
            <a:r>
              <a:rPr lang="fr-CA" i="1" dirty="0" smtClean="0"/>
              <a:t>« Come on, Jay, fais un homme de </a:t>
            </a:r>
            <a:r>
              <a:rPr lang="fr-CA" i="1" dirty="0" err="1" smtClean="0"/>
              <a:t>toé</a:t>
            </a:r>
            <a:r>
              <a:rPr lang="fr-CA" i="1" dirty="0" smtClean="0"/>
              <a:t>!</a:t>
            </a:r>
          </a:p>
          <a:p>
            <a:pPr algn="just">
              <a:buFontTx/>
              <a:buChar char="-"/>
            </a:pPr>
            <a:r>
              <a:rPr lang="fr-CA" i="1" dirty="0" err="1" smtClean="0"/>
              <a:t>Eille</a:t>
            </a:r>
            <a:r>
              <a:rPr lang="fr-CA" i="1" dirty="0" smtClean="0"/>
              <a:t> laisse faire, j’ai assez donné, tu te passeras de mon aide pis </a:t>
            </a:r>
            <a:r>
              <a:rPr lang="fr-CA" i="1" dirty="0" err="1" smtClean="0"/>
              <a:t>anyway</a:t>
            </a:r>
            <a:r>
              <a:rPr lang="fr-CA" i="1" dirty="0" smtClean="0"/>
              <a:t>, j’veux </a:t>
            </a:r>
            <a:r>
              <a:rPr lang="fr-CA" i="1" dirty="0" smtClean="0"/>
              <a:t>pus </a:t>
            </a:r>
            <a:r>
              <a:rPr lang="fr-CA" i="1" dirty="0" smtClean="0"/>
              <a:t>te voir icitte… »</a:t>
            </a:r>
          </a:p>
          <a:p>
            <a:pPr marL="0" indent="0" algn="just">
              <a:buNone/>
            </a:pPr>
            <a:r>
              <a:rPr lang="fr-CA" i="1" dirty="0" smtClean="0"/>
              <a:t>Jay saisit le garçon au collet et approche son visage du sien, les joues en feu.</a:t>
            </a:r>
            <a:endParaRPr lang="fr-CA" i="1" dirty="0"/>
          </a:p>
        </p:txBody>
      </p:sp>
    </p:spTree>
    <p:extLst>
      <p:ext uri="{BB962C8B-B14F-4D97-AF65-F5344CB8AC3E}">
        <p14:creationId xmlns:p14="http://schemas.microsoft.com/office/powerpoint/2010/main" val="185503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Le sommaire</a:t>
            </a:r>
            <a:endParaRPr lang="fr-CA" dirty="0"/>
          </a:p>
        </p:txBody>
      </p:sp>
      <p:sp>
        <p:nvSpPr>
          <p:cNvPr id="3" name="Espace réservé du contenu 2"/>
          <p:cNvSpPr>
            <a:spLocks noGrp="1"/>
          </p:cNvSpPr>
          <p:nvPr>
            <p:ph idx="1"/>
          </p:nvPr>
        </p:nvSpPr>
        <p:spPr/>
        <p:txBody>
          <a:bodyPr/>
          <a:lstStyle/>
          <a:p>
            <a:pPr algn="just"/>
            <a:r>
              <a:rPr lang="fr-CA" dirty="0" smtClean="0"/>
              <a:t>Le sommaire résume en très peu de lignes ou de pages un moment de l’histoire plutôt long. On accélère le rythme.</a:t>
            </a:r>
          </a:p>
          <a:p>
            <a:pPr marL="0" indent="0" algn="just">
              <a:buNone/>
            </a:pPr>
            <a:endParaRPr lang="fr-CA" dirty="0"/>
          </a:p>
          <a:p>
            <a:pPr marL="0" indent="0" algn="just">
              <a:buNone/>
            </a:pPr>
            <a:r>
              <a:rPr lang="fr-CA" i="1" dirty="0" smtClean="0"/>
              <a:t>La journée se déroula comme toutes les autres. Il se rendit à tous ses cours</a:t>
            </a:r>
            <a:r>
              <a:rPr lang="fr-CA" i="1" dirty="0" smtClean="0"/>
              <a:t>, </a:t>
            </a:r>
            <a:r>
              <a:rPr lang="fr-CA" i="1" dirty="0" smtClean="0"/>
              <a:t>assista à une pratique de l’harmonie sur l’heure du lunch</a:t>
            </a:r>
            <a:r>
              <a:rPr lang="fr-CA" i="1" dirty="0" smtClean="0"/>
              <a:t>, </a:t>
            </a:r>
            <a:r>
              <a:rPr lang="fr-CA" i="1" dirty="0" smtClean="0"/>
              <a:t>prit l’autobus avec les autres à 16h, et rentra chez lui, comme à l’habitude.</a:t>
            </a:r>
            <a:endParaRPr lang="fr-CA" i="1" dirty="0"/>
          </a:p>
        </p:txBody>
      </p:sp>
    </p:spTree>
    <p:extLst>
      <p:ext uri="{BB962C8B-B14F-4D97-AF65-F5344CB8AC3E}">
        <p14:creationId xmlns:p14="http://schemas.microsoft.com/office/powerpoint/2010/main" val="733980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TotalTime>
  <Words>805</Words>
  <Application>Microsoft Office PowerPoint</Application>
  <PresentationFormat>Affichage à l'écran (4:3)</PresentationFormat>
  <Paragraphs>43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Opulent</vt:lpstr>
      <vt:lpstr>L’ordre et le rythme </vt:lpstr>
      <vt:lpstr>Quoi, comment, pourquoi?...</vt:lpstr>
      <vt:lpstr>La linéarité du récit</vt:lpstr>
      <vt:lpstr>Exemple de récit non linéaire-1</vt:lpstr>
      <vt:lpstr>Exemple de récit non linéaire-2</vt:lpstr>
      <vt:lpstr>Présentation PowerPoint</vt:lpstr>
      <vt:lpstr>Le rythme</vt:lpstr>
      <vt:lpstr>La scène</vt:lpstr>
      <vt:lpstr>Le sommaire</vt:lpstr>
      <vt:lpstr>L’ellipse</vt:lpstr>
      <vt:lpstr>Le ralenti</vt:lpstr>
      <vt:lpstr>La pause</vt:lpstr>
      <vt:lpstr>Présentation PowerPoint</vt:lpstr>
    </vt:vector>
  </TitlesOfParts>
  <Company>CSRS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L’ordre et le rythme</dc:title>
  <dc:creator>Théberge Martine</dc:creator>
  <cp:lastModifiedBy>Théberge Martine</cp:lastModifiedBy>
  <cp:revision>19</cp:revision>
  <cp:lastPrinted>2013-10-23T16:44:03Z</cp:lastPrinted>
  <dcterms:created xsi:type="dcterms:W3CDTF">2013-10-22T18:52:09Z</dcterms:created>
  <dcterms:modified xsi:type="dcterms:W3CDTF">2013-10-23T17:02:01Z</dcterms:modified>
</cp:coreProperties>
</file>