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60" r:id="rId5"/>
    <p:sldId id="261" r:id="rId6"/>
    <p:sldId id="266" r:id="rId7"/>
    <p:sldId id="262" r:id="rId8"/>
    <p:sldId id="263" r:id="rId9"/>
    <p:sldId id="267" r:id="rId10"/>
    <p:sldId id="264" r:id="rId11"/>
    <p:sldId id="259" r:id="rId12"/>
    <p:sldId id="265"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6AC6E6-65D3-41A7-A3EF-F61686EBB59E}" type="datetimeFigureOut">
              <a:rPr lang="fr-CA" smtClean="0"/>
              <a:t>2014-03-24</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CE9DF3-B320-40BF-BD39-39C8D6E44851}" type="slidenum">
              <a:rPr lang="fr-CA" smtClean="0"/>
              <a:t>‹N°›</a:t>
            </a:fld>
            <a:endParaRPr lang="fr-CA"/>
          </a:p>
        </p:txBody>
      </p:sp>
    </p:spTree>
    <p:extLst>
      <p:ext uri="{BB962C8B-B14F-4D97-AF65-F5344CB8AC3E}">
        <p14:creationId xmlns:p14="http://schemas.microsoft.com/office/powerpoint/2010/main" val="1254830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fr-FR" smtClean="0"/>
              <a:t>Modifiez le style du titre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CB6BBF0-4FC7-4AEB-93EB-AAA17699DC7B}" type="datetimeFigureOut">
              <a:rPr lang="fr-CA" smtClean="0"/>
              <a:t>2014-03-24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B6BBF0-4FC7-4AEB-93EB-AAA17699DC7B}" type="datetimeFigureOut">
              <a:rPr lang="fr-CA" smtClean="0"/>
              <a:t>2014-03-24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B6BBF0-4FC7-4AEB-93EB-AAA17699DC7B}" type="datetimeFigureOut">
              <a:rPr lang="fr-CA" smtClean="0"/>
              <a:t>2014-03-24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p:txBody>
          <a:bodyPr/>
          <a:lstStyle/>
          <a:p>
            <a:fld id="{3CB6BBF0-4FC7-4AEB-93EB-AAA17699DC7B}" type="datetimeFigureOut">
              <a:rPr lang="fr-CA" smtClean="0"/>
              <a:t>2014-03-24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fr-FR" smtClean="0"/>
              <a:t>Modifiez le style du titre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CB6BBF0-4FC7-4AEB-93EB-AAA17699DC7B}" type="datetimeFigureOut">
              <a:rPr lang="fr-CA" smtClean="0"/>
              <a:t>2014-03-24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fr-FR" smtClean="0"/>
              <a:t>Modifiez le style du titre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CB6BBF0-4FC7-4AEB-93EB-AAA17699DC7B}" type="datetimeFigureOut">
              <a:rPr lang="fr-CA" smtClean="0"/>
              <a:t>2014-03-24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3CB6BBF0-4FC7-4AEB-93EB-AAA17699DC7B}" type="datetimeFigureOut">
              <a:rPr lang="fr-CA" smtClean="0"/>
              <a:t>2014-03-24</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3CB6BBF0-4FC7-4AEB-93EB-AAA17699DC7B}" type="datetimeFigureOut">
              <a:rPr lang="fr-CA" smtClean="0"/>
              <a:t>2014-03-24</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6BBF0-4FC7-4AEB-93EB-AAA17699DC7B}" type="datetimeFigureOut">
              <a:rPr lang="fr-CA" smtClean="0"/>
              <a:t>2014-03-24</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fr-FR" smtClean="0"/>
              <a:t>Modifiez le style du titre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B6BBF0-4FC7-4AEB-93EB-AAA17699DC7B}" type="datetimeFigureOut">
              <a:rPr lang="fr-CA" smtClean="0"/>
              <a:t>2014-03-24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C858FDD0-5098-48FE-848E-593A211BA3B5}" type="slidenum">
              <a:rPr lang="fr-CA" smtClean="0"/>
              <a:t>‹N°›</a:t>
            </a:fld>
            <a:endParaRPr lang="fr-C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fr-FR" smtClean="0"/>
              <a:t>Modifiez le style du titre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B6BBF0-4FC7-4AEB-93EB-AAA17699DC7B}" type="datetimeFigureOut">
              <a:rPr lang="fr-CA" smtClean="0"/>
              <a:t>2014-03-24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C858FDD0-5098-48FE-848E-593A211BA3B5}" type="slidenum">
              <a:rPr lang="fr-CA" smtClean="0"/>
              <a:t>‹N°›</a:t>
            </a:fld>
            <a:endParaRPr lang="fr-CA"/>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fr-FR" smtClean="0"/>
              <a:t>Cliquez sur l'icône pour ajouter une image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3CB6BBF0-4FC7-4AEB-93EB-AAA17699DC7B}" type="datetimeFigureOut">
              <a:rPr lang="fr-CA" smtClean="0"/>
              <a:t>2014-03-24</a:t>
            </a:fld>
            <a:endParaRPr lang="fr-C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C858FDD0-5098-48FE-848E-593A211BA3B5}" type="slidenum">
              <a:rPr lang="fr-CA" smtClean="0"/>
              <a:t>‹N°›</a:t>
            </a:fld>
            <a:endParaRPr lang="fr-CA"/>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LES SUBORDONNÉES…</a:t>
            </a:r>
            <a:endParaRPr lang="fr-CA" dirty="0"/>
          </a:p>
        </p:txBody>
      </p:sp>
      <p:sp>
        <p:nvSpPr>
          <p:cNvPr id="3" name="Sous-titre 2"/>
          <p:cNvSpPr>
            <a:spLocks noGrp="1"/>
          </p:cNvSpPr>
          <p:nvPr>
            <p:ph type="subTitle" idx="1"/>
          </p:nvPr>
        </p:nvSpPr>
        <p:spPr/>
        <p:txBody>
          <a:bodyPr/>
          <a:lstStyle/>
          <a:p>
            <a:r>
              <a:rPr lang="fr-CA" dirty="0" smtClean="0"/>
              <a:t>… quelle merveille!</a:t>
            </a:r>
            <a:endParaRPr lang="fr-CA" dirty="0"/>
          </a:p>
        </p:txBody>
      </p:sp>
    </p:spTree>
    <p:extLst>
      <p:ext uri="{BB962C8B-B14F-4D97-AF65-F5344CB8AC3E}">
        <p14:creationId xmlns:p14="http://schemas.microsoft.com/office/powerpoint/2010/main" val="1275774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La subordonnée circonstancielle</a:t>
            </a:r>
            <a:endParaRPr lang="fr-CA" dirty="0"/>
          </a:p>
        </p:txBody>
      </p:sp>
      <p:sp>
        <p:nvSpPr>
          <p:cNvPr id="3" name="Espace réservé du contenu 2"/>
          <p:cNvSpPr>
            <a:spLocks noGrp="1"/>
          </p:cNvSpPr>
          <p:nvPr>
            <p:ph idx="1"/>
          </p:nvPr>
        </p:nvSpPr>
        <p:spPr/>
        <p:txBody>
          <a:bodyPr/>
          <a:lstStyle/>
          <a:p>
            <a:pPr algn="just">
              <a:lnSpc>
                <a:spcPct val="150000"/>
              </a:lnSpc>
            </a:pPr>
            <a:r>
              <a:rPr lang="fr-CA" dirty="0"/>
              <a:t>C’est une phrase enchâssée introduite par une conjonction jouant le rôle de subordonnant.</a:t>
            </a:r>
          </a:p>
          <a:p>
            <a:pPr algn="just">
              <a:lnSpc>
                <a:spcPct val="150000"/>
              </a:lnSpc>
            </a:pPr>
            <a:r>
              <a:rPr lang="fr-CA" dirty="0"/>
              <a:t>la subordonnée circonstancielle a pour fonction d’être complément de phrase. Elle est en général effaçable et peut être isolée par une virgule.</a:t>
            </a:r>
          </a:p>
          <a:p>
            <a:pPr algn="just">
              <a:lnSpc>
                <a:spcPct val="150000"/>
              </a:lnSpc>
            </a:pPr>
            <a:r>
              <a:rPr lang="fr-CA" dirty="0"/>
              <a:t>Selon le </a:t>
            </a:r>
            <a:r>
              <a:rPr lang="fr-CA" u="sng" dirty="0"/>
              <a:t>subordonnant</a:t>
            </a:r>
            <a:r>
              <a:rPr lang="fr-CA" dirty="0"/>
              <a:t>, elle peut exprimer le </a:t>
            </a:r>
            <a:r>
              <a:rPr lang="fr-CA" b="1" dirty="0"/>
              <a:t>temps</a:t>
            </a:r>
            <a:r>
              <a:rPr lang="fr-CA" dirty="0"/>
              <a:t>, le </a:t>
            </a:r>
            <a:r>
              <a:rPr lang="fr-CA" b="1" dirty="0"/>
              <a:t>but</a:t>
            </a:r>
            <a:r>
              <a:rPr lang="fr-CA" dirty="0"/>
              <a:t>, la </a:t>
            </a:r>
            <a:r>
              <a:rPr lang="fr-CA" b="1" dirty="0"/>
              <a:t>cause</a:t>
            </a:r>
            <a:r>
              <a:rPr lang="fr-CA" dirty="0"/>
              <a:t>, la </a:t>
            </a:r>
            <a:r>
              <a:rPr lang="fr-CA" b="1" dirty="0"/>
              <a:t>conséquence</a:t>
            </a:r>
            <a:r>
              <a:rPr lang="fr-CA" dirty="0"/>
              <a:t>, </a:t>
            </a:r>
            <a:r>
              <a:rPr lang="fr-CA" b="1" dirty="0"/>
              <a:t>l’hypothèse</a:t>
            </a:r>
            <a:r>
              <a:rPr lang="fr-CA" dirty="0"/>
              <a:t>, la </a:t>
            </a:r>
            <a:r>
              <a:rPr lang="fr-CA" b="1" dirty="0"/>
              <a:t>comparaison</a:t>
            </a:r>
            <a:r>
              <a:rPr lang="fr-CA" dirty="0"/>
              <a:t>, </a:t>
            </a:r>
            <a:r>
              <a:rPr lang="fr-CA" b="1" dirty="0"/>
              <a:t>l’opposition</a:t>
            </a:r>
            <a:r>
              <a:rPr lang="fr-CA" dirty="0"/>
              <a:t> et la </a:t>
            </a:r>
            <a:r>
              <a:rPr lang="fr-CA" b="1" dirty="0"/>
              <a:t>concession</a:t>
            </a:r>
            <a:r>
              <a:rPr lang="fr-CA" dirty="0"/>
              <a:t>.</a:t>
            </a:r>
          </a:p>
          <a:p>
            <a:endParaRPr lang="fr-CA" dirty="0"/>
          </a:p>
        </p:txBody>
      </p:sp>
    </p:spTree>
    <p:extLst>
      <p:ext uri="{BB962C8B-B14F-4D97-AF65-F5344CB8AC3E}">
        <p14:creationId xmlns:p14="http://schemas.microsoft.com/office/powerpoint/2010/main" val="3142430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Exemples de subordonnants</a:t>
            </a:r>
            <a:endParaRPr lang="fr-CA"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959247476"/>
              </p:ext>
            </p:extLst>
          </p:nvPr>
        </p:nvGraphicFramePr>
        <p:xfrm>
          <a:off x="1115617" y="1806573"/>
          <a:ext cx="7056784" cy="4052893"/>
        </p:xfrm>
        <a:graphic>
          <a:graphicData uri="http://schemas.openxmlformats.org/drawingml/2006/table">
            <a:tbl>
              <a:tblPr/>
              <a:tblGrid>
                <a:gridCol w="2379108"/>
                <a:gridCol w="4677676"/>
              </a:tblGrid>
              <a:tr h="139755">
                <a:tc>
                  <a:txBody>
                    <a:bodyPr/>
                    <a:lstStyle/>
                    <a:p>
                      <a:pPr algn="ctr"/>
                      <a:r>
                        <a:rPr lang="fr-CA" sz="900" b="1" dirty="0"/>
                        <a:t>Valeur</a:t>
                      </a:r>
                      <a:endParaRPr lang="fr-CA" sz="900" dirty="0"/>
                    </a:p>
                  </a:txBody>
                  <a:tcPr marL="0" marR="0" marT="0" marB="0">
                    <a:lnL>
                      <a:noFill/>
                    </a:lnL>
                    <a:lnR>
                      <a:noFill/>
                    </a:lnR>
                    <a:lnT>
                      <a:noFill/>
                    </a:lnT>
                    <a:lnB>
                      <a:noFill/>
                    </a:lnB>
                  </a:tcPr>
                </a:tc>
                <a:tc>
                  <a:txBody>
                    <a:bodyPr/>
                    <a:lstStyle/>
                    <a:p>
                      <a:pPr algn="ctr"/>
                      <a:r>
                        <a:rPr lang="fr-CA" sz="900" b="1"/>
                        <a:t>Liste de subordonnants</a:t>
                      </a:r>
                      <a:endParaRPr lang="fr-CA" sz="900"/>
                    </a:p>
                  </a:txBody>
                  <a:tcPr marL="0" marR="0" marT="0" marB="0">
                    <a:lnL>
                      <a:noFill/>
                    </a:lnL>
                    <a:lnR>
                      <a:noFill/>
                    </a:lnR>
                    <a:lnT>
                      <a:noFill/>
                    </a:lnT>
                    <a:lnB>
                      <a:noFill/>
                    </a:lnB>
                  </a:tcPr>
                </a:tc>
              </a:tr>
              <a:tr h="279510">
                <a:tc>
                  <a:txBody>
                    <a:bodyPr/>
                    <a:lstStyle/>
                    <a:p>
                      <a:pPr algn="ctr"/>
                      <a:r>
                        <a:rPr lang="fr-CA" sz="900" b="1"/>
                        <a:t>Addition</a:t>
                      </a:r>
                      <a:endParaRPr lang="fr-CA" sz="900"/>
                    </a:p>
                  </a:txBody>
                  <a:tcPr marL="0" marR="0" marT="0" marB="0">
                    <a:lnL>
                      <a:noFill/>
                    </a:lnL>
                    <a:lnR>
                      <a:noFill/>
                    </a:lnR>
                    <a:lnT>
                      <a:noFill/>
                    </a:lnT>
                    <a:lnB>
                      <a:noFill/>
                    </a:lnB>
                  </a:tcPr>
                </a:tc>
                <a:tc>
                  <a:txBody>
                    <a:bodyPr/>
                    <a:lstStyle/>
                    <a:p>
                      <a:pPr algn="ctr"/>
                      <a:r>
                        <a:rPr lang="fr-CA" sz="900"/>
                        <a:t>en plus de ce que, outre que, sans compter que, etc.</a:t>
                      </a:r>
                    </a:p>
                  </a:txBody>
                  <a:tcPr marL="0" marR="0" marT="0" marB="0">
                    <a:lnL>
                      <a:noFill/>
                    </a:lnL>
                    <a:lnR>
                      <a:noFill/>
                    </a:lnR>
                    <a:lnT>
                      <a:noFill/>
                    </a:lnT>
                    <a:lnB>
                      <a:noFill/>
                    </a:lnB>
                  </a:tcPr>
                </a:tc>
              </a:tr>
              <a:tr h="279510">
                <a:tc>
                  <a:txBody>
                    <a:bodyPr/>
                    <a:lstStyle/>
                    <a:p>
                      <a:pPr algn="ctr"/>
                      <a:r>
                        <a:rPr lang="fr-CA" sz="900" b="1"/>
                        <a:t>But</a:t>
                      </a:r>
                      <a:endParaRPr lang="fr-CA" sz="900"/>
                    </a:p>
                  </a:txBody>
                  <a:tcPr marL="0" marR="0" marT="0" marB="0">
                    <a:lnL>
                      <a:noFill/>
                    </a:lnL>
                    <a:lnR>
                      <a:noFill/>
                    </a:lnR>
                    <a:lnT>
                      <a:noFill/>
                    </a:lnT>
                    <a:lnB>
                      <a:noFill/>
                    </a:lnB>
                  </a:tcPr>
                </a:tc>
                <a:tc>
                  <a:txBody>
                    <a:bodyPr/>
                    <a:lstStyle/>
                    <a:p>
                      <a:pPr algn="ctr"/>
                      <a:r>
                        <a:rPr lang="fr-CA" sz="900"/>
                        <a:t>afin que, de telle sorte que, pour que, de peur que, etc.</a:t>
                      </a:r>
                    </a:p>
                  </a:txBody>
                  <a:tcPr marL="0" marR="0" marT="0" marB="0">
                    <a:lnL>
                      <a:noFill/>
                    </a:lnL>
                    <a:lnR>
                      <a:noFill/>
                    </a:lnR>
                    <a:lnT>
                      <a:noFill/>
                    </a:lnT>
                    <a:lnB>
                      <a:noFill/>
                    </a:lnB>
                  </a:tcPr>
                </a:tc>
              </a:tr>
              <a:tr h="279510">
                <a:tc>
                  <a:txBody>
                    <a:bodyPr/>
                    <a:lstStyle/>
                    <a:p>
                      <a:pPr algn="ctr"/>
                      <a:r>
                        <a:rPr lang="fr-CA" sz="900" b="1"/>
                        <a:t>Cause</a:t>
                      </a:r>
                      <a:endParaRPr lang="fr-CA" sz="900"/>
                    </a:p>
                  </a:txBody>
                  <a:tcPr marL="0" marR="0" marT="0" marB="0">
                    <a:lnL>
                      <a:noFill/>
                    </a:lnL>
                    <a:lnR>
                      <a:noFill/>
                    </a:lnR>
                    <a:lnT>
                      <a:noFill/>
                    </a:lnT>
                    <a:lnB>
                      <a:noFill/>
                    </a:lnB>
                  </a:tcPr>
                </a:tc>
                <a:tc>
                  <a:txBody>
                    <a:bodyPr/>
                    <a:lstStyle/>
                    <a:p>
                      <a:pPr algn="ctr"/>
                      <a:r>
                        <a:rPr lang="fr-CA" sz="900"/>
                        <a:t>comme, parce que, sous prétexte que, en raison de, etc.</a:t>
                      </a:r>
                    </a:p>
                  </a:txBody>
                  <a:tcPr marL="0" marR="0" marT="0" marB="0">
                    <a:lnL>
                      <a:noFill/>
                    </a:lnL>
                    <a:lnR>
                      <a:noFill/>
                    </a:lnR>
                    <a:lnT>
                      <a:noFill/>
                    </a:lnT>
                    <a:lnB>
                      <a:noFill/>
                    </a:lnB>
                  </a:tcPr>
                </a:tc>
              </a:tr>
              <a:tr h="279510">
                <a:tc>
                  <a:txBody>
                    <a:bodyPr/>
                    <a:lstStyle/>
                    <a:p>
                      <a:pPr algn="ctr"/>
                      <a:r>
                        <a:rPr lang="fr-CA" sz="900" b="1"/>
                        <a:t>Comparaison</a:t>
                      </a:r>
                      <a:endParaRPr lang="fr-CA" sz="900"/>
                    </a:p>
                  </a:txBody>
                  <a:tcPr marL="0" marR="0" marT="0" marB="0">
                    <a:lnL>
                      <a:noFill/>
                    </a:lnL>
                    <a:lnR>
                      <a:noFill/>
                    </a:lnR>
                    <a:lnT>
                      <a:noFill/>
                    </a:lnT>
                    <a:lnB>
                      <a:noFill/>
                    </a:lnB>
                  </a:tcPr>
                </a:tc>
                <a:tc>
                  <a:txBody>
                    <a:bodyPr/>
                    <a:lstStyle/>
                    <a:p>
                      <a:pPr algn="ctr"/>
                      <a:r>
                        <a:rPr lang="fr-CA" sz="900"/>
                        <a:t>ainsi que, autant que, bien plus que, comme, de même que, davantage que, etc.</a:t>
                      </a:r>
                    </a:p>
                  </a:txBody>
                  <a:tcPr marL="0" marR="0" marT="0" marB="0">
                    <a:lnL>
                      <a:noFill/>
                    </a:lnL>
                    <a:lnR>
                      <a:noFill/>
                    </a:lnR>
                    <a:lnT>
                      <a:noFill/>
                    </a:lnT>
                    <a:lnB>
                      <a:noFill/>
                    </a:lnB>
                  </a:tcPr>
                </a:tc>
              </a:tr>
              <a:tr h="279510">
                <a:tc>
                  <a:txBody>
                    <a:bodyPr/>
                    <a:lstStyle/>
                    <a:p>
                      <a:pPr algn="ctr"/>
                      <a:r>
                        <a:rPr lang="fr-CA" sz="900" b="1"/>
                        <a:t>Concession</a:t>
                      </a:r>
                      <a:endParaRPr lang="fr-CA" sz="900"/>
                    </a:p>
                  </a:txBody>
                  <a:tcPr marL="0" marR="0" marT="0" marB="0">
                    <a:lnL>
                      <a:noFill/>
                    </a:lnL>
                    <a:lnR>
                      <a:noFill/>
                    </a:lnR>
                    <a:lnT>
                      <a:noFill/>
                    </a:lnT>
                    <a:lnB>
                      <a:noFill/>
                    </a:lnB>
                  </a:tcPr>
                </a:tc>
                <a:tc>
                  <a:txBody>
                    <a:bodyPr/>
                    <a:lstStyle/>
                    <a:p>
                      <a:pPr algn="ctr"/>
                      <a:r>
                        <a:rPr lang="fr-CA" sz="900" dirty="0"/>
                        <a:t>bien que, même si, quand bien même, quoique, etc.</a:t>
                      </a:r>
                    </a:p>
                  </a:txBody>
                  <a:tcPr marL="0" marR="0" marT="0" marB="0">
                    <a:lnL>
                      <a:noFill/>
                    </a:lnL>
                    <a:lnR>
                      <a:noFill/>
                    </a:lnR>
                    <a:lnT>
                      <a:noFill/>
                    </a:lnT>
                    <a:lnB>
                      <a:noFill/>
                    </a:lnB>
                  </a:tcPr>
                </a:tc>
              </a:tr>
              <a:tr h="419264">
                <a:tc>
                  <a:txBody>
                    <a:bodyPr/>
                    <a:lstStyle/>
                    <a:p>
                      <a:pPr algn="ctr"/>
                      <a:r>
                        <a:rPr lang="fr-CA" sz="900" b="1"/>
                        <a:t>Condition</a:t>
                      </a:r>
                      <a:endParaRPr lang="fr-CA" sz="900"/>
                    </a:p>
                  </a:txBody>
                  <a:tcPr marL="0" marR="0" marT="0" marB="0">
                    <a:lnL>
                      <a:noFill/>
                    </a:lnL>
                    <a:lnR>
                      <a:noFill/>
                    </a:lnR>
                    <a:lnT>
                      <a:noFill/>
                    </a:lnT>
                    <a:lnB>
                      <a:noFill/>
                    </a:lnB>
                  </a:tcPr>
                </a:tc>
                <a:tc>
                  <a:txBody>
                    <a:bodyPr/>
                    <a:lstStyle/>
                    <a:p>
                      <a:pPr algn="ctr"/>
                      <a:r>
                        <a:rPr lang="fr-CA" sz="900"/>
                        <a:t>à condition que, à moins que, dans la mesure où, pourvu que, pour autant que, si, etc.</a:t>
                      </a:r>
                    </a:p>
                  </a:txBody>
                  <a:tcPr marL="0" marR="0" marT="0" marB="0">
                    <a:lnL>
                      <a:noFill/>
                    </a:lnL>
                    <a:lnR>
                      <a:noFill/>
                    </a:lnR>
                    <a:lnT>
                      <a:noFill/>
                    </a:lnT>
                    <a:lnB>
                      <a:noFill/>
                    </a:lnB>
                  </a:tcPr>
                </a:tc>
              </a:tr>
              <a:tr h="279510">
                <a:tc>
                  <a:txBody>
                    <a:bodyPr/>
                    <a:lstStyle/>
                    <a:p>
                      <a:pPr algn="ctr"/>
                      <a:r>
                        <a:rPr lang="fr-CA" sz="900" b="1"/>
                        <a:t>Conséquence</a:t>
                      </a:r>
                      <a:endParaRPr lang="fr-CA" sz="900"/>
                    </a:p>
                  </a:txBody>
                  <a:tcPr marL="0" marR="0" marT="0" marB="0">
                    <a:lnL>
                      <a:noFill/>
                    </a:lnL>
                    <a:lnR>
                      <a:noFill/>
                    </a:lnR>
                    <a:lnT>
                      <a:noFill/>
                    </a:lnT>
                    <a:lnB>
                      <a:noFill/>
                    </a:lnB>
                  </a:tcPr>
                </a:tc>
                <a:tc>
                  <a:txBody>
                    <a:bodyPr/>
                    <a:lstStyle/>
                    <a:p>
                      <a:pPr algn="ctr"/>
                      <a:r>
                        <a:rPr lang="fr-CA" sz="900" dirty="0"/>
                        <a:t>au point que, de façon que, de manière que, de sorte que, si bien que, etc.</a:t>
                      </a:r>
                    </a:p>
                  </a:txBody>
                  <a:tcPr marL="0" marR="0" marT="0" marB="0">
                    <a:lnL>
                      <a:noFill/>
                    </a:lnL>
                    <a:lnR>
                      <a:noFill/>
                    </a:lnR>
                    <a:lnT>
                      <a:noFill/>
                    </a:lnT>
                    <a:lnB>
                      <a:noFill/>
                    </a:lnB>
                  </a:tcPr>
                </a:tc>
              </a:tr>
              <a:tr h="279510">
                <a:tc>
                  <a:txBody>
                    <a:bodyPr/>
                    <a:lstStyle/>
                    <a:p>
                      <a:pPr algn="ctr"/>
                      <a:r>
                        <a:rPr lang="fr-CA" sz="900" b="1"/>
                        <a:t>Hypothèse</a:t>
                      </a:r>
                      <a:endParaRPr lang="fr-CA" sz="900"/>
                    </a:p>
                  </a:txBody>
                  <a:tcPr marL="0" marR="0" marT="0" marB="0">
                    <a:lnL>
                      <a:noFill/>
                    </a:lnL>
                    <a:lnR>
                      <a:noFill/>
                    </a:lnR>
                    <a:lnT>
                      <a:noFill/>
                    </a:lnT>
                    <a:lnB>
                      <a:noFill/>
                    </a:lnB>
                  </a:tcPr>
                </a:tc>
                <a:tc>
                  <a:txBody>
                    <a:bodyPr/>
                    <a:lstStyle/>
                    <a:p>
                      <a:pPr algn="ctr"/>
                      <a:r>
                        <a:rPr lang="fr-CA" sz="900"/>
                        <a:t>à moins que, à supposer que, en admettant que, si, etc.</a:t>
                      </a:r>
                    </a:p>
                  </a:txBody>
                  <a:tcPr marL="0" marR="0" marT="0" marB="0">
                    <a:lnL>
                      <a:noFill/>
                    </a:lnL>
                    <a:lnR>
                      <a:noFill/>
                    </a:lnR>
                    <a:lnT>
                      <a:noFill/>
                    </a:lnT>
                    <a:lnB>
                      <a:noFill/>
                    </a:lnB>
                  </a:tcPr>
                </a:tc>
              </a:tr>
              <a:tr h="279510">
                <a:tc>
                  <a:txBody>
                    <a:bodyPr/>
                    <a:lstStyle/>
                    <a:p>
                      <a:pPr algn="ctr"/>
                      <a:r>
                        <a:rPr lang="fr-CA" sz="900" b="1"/>
                        <a:t>Justification</a:t>
                      </a:r>
                      <a:endParaRPr lang="fr-CA" sz="900"/>
                    </a:p>
                  </a:txBody>
                  <a:tcPr marL="0" marR="0" marT="0" marB="0">
                    <a:lnL>
                      <a:noFill/>
                    </a:lnL>
                    <a:lnR>
                      <a:noFill/>
                    </a:lnR>
                    <a:lnT>
                      <a:noFill/>
                    </a:lnT>
                    <a:lnB>
                      <a:noFill/>
                    </a:lnB>
                  </a:tcPr>
                </a:tc>
                <a:tc>
                  <a:txBody>
                    <a:bodyPr/>
                    <a:lstStyle/>
                    <a:p>
                      <a:pPr algn="ctr"/>
                      <a:r>
                        <a:rPr lang="fr-CA" sz="900"/>
                        <a:t>attendu que, comme, étant donné que, puisque, vu que, etc.</a:t>
                      </a:r>
                    </a:p>
                  </a:txBody>
                  <a:tcPr marL="0" marR="0" marT="0" marB="0">
                    <a:lnL>
                      <a:noFill/>
                    </a:lnL>
                    <a:lnR>
                      <a:noFill/>
                    </a:lnR>
                    <a:lnT>
                      <a:noFill/>
                    </a:lnT>
                    <a:lnB>
                      <a:noFill/>
                    </a:lnB>
                  </a:tcPr>
                </a:tc>
              </a:tr>
              <a:tr h="279510">
                <a:tc>
                  <a:txBody>
                    <a:bodyPr/>
                    <a:lstStyle/>
                    <a:p>
                      <a:pPr algn="ctr"/>
                      <a:r>
                        <a:rPr lang="fr-CA" sz="900" b="1"/>
                        <a:t>Opposition</a:t>
                      </a:r>
                      <a:endParaRPr lang="fr-CA" sz="900"/>
                    </a:p>
                  </a:txBody>
                  <a:tcPr marL="0" marR="0" marT="0" marB="0">
                    <a:lnL>
                      <a:noFill/>
                    </a:lnL>
                    <a:lnR>
                      <a:noFill/>
                    </a:lnR>
                    <a:lnT>
                      <a:noFill/>
                    </a:lnT>
                    <a:lnB>
                      <a:noFill/>
                    </a:lnB>
                  </a:tcPr>
                </a:tc>
                <a:tc>
                  <a:txBody>
                    <a:bodyPr/>
                    <a:lstStyle/>
                    <a:p>
                      <a:pPr algn="ctr"/>
                      <a:r>
                        <a:rPr lang="fr-CA" sz="900"/>
                        <a:t>alors que, pendant que, tandis que, etc.</a:t>
                      </a:r>
                    </a:p>
                  </a:txBody>
                  <a:tcPr marL="0" marR="0" marT="0" marB="0">
                    <a:lnL>
                      <a:noFill/>
                    </a:lnL>
                    <a:lnR>
                      <a:noFill/>
                    </a:lnR>
                    <a:lnT>
                      <a:noFill/>
                    </a:lnT>
                    <a:lnB>
                      <a:noFill/>
                    </a:lnB>
                  </a:tcPr>
                </a:tc>
              </a:tr>
              <a:tr h="279510">
                <a:tc>
                  <a:txBody>
                    <a:bodyPr/>
                    <a:lstStyle/>
                    <a:p>
                      <a:pPr algn="ctr"/>
                      <a:r>
                        <a:rPr lang="fr-CA" sz="900" b="1"/>
                        <a:t>Restriction</a:t>
                      </a:r>
                      <a:endParaRPr lang="fr-CA" sz="900"/>
                    </a:p>
                  </a:txBody>
                  <a:tcPr marL="0" marR="0" marT="0" marB="0">
                    <a:lnL>
                      <a:noFill/>
                    </a:lnL>
                    <a:lnR>
                      <a:noFill/>
                    </a:lnR>
                    <a:lnT>
                      <a:noFill/>
                    </a:lnT>
                    <a:lnB>
                      <a:noFill/>
                    </a:lnB>
                  </a:tcPr>
                </a:tc>
                <a:tc>
                  <a:txBody>
                    <a:bodyPr/>
                    <a:lstStyle/>
                    <a:p>
                      <a:pPr algn="ctr"/>
                      <a:r>
                        <a:rPr lang="fr-CA" sz="900"/>
                        <a:t>excepté que, hormis que, pour autant que, sauf que, si ce n’est que, etc.</a:t>
                      </a:r>
                    </a:p>
                  </a:txBody>
                  <a:tcPr marL="0" marR="0" marT="0" marB="0">
                    <a:lnL>
                      <a:noFill/>
                    </a:lnL>
                    <a:lnR>
                      <a:noFill/>
                    </a:lnR>
                    <a:lnT>
                      <a:noFill/>
                    </a:lnT>
                    <a:lnB>
                      <a:noFill/>
                    </a:lnB>
                  </a:tcPr>
                </a:tc>
              </a:tr>
              <a:tr h="698774">
                <a:tc>
                  <a:txBody>
                    <a:bodyPr/>
                    <a:lstStyle/>
                    <a:p>
                      <a:pPr algn="ctr"/>
                      <a:r>
                        <a:rPr lang="fr-CA" sz="900" b="1"/>
                        <a:t>Temps</a:t>
                      </a:r>
                      <a:endParaRPr lang="fr-CA" sz="900"/>
                    </a:p>
                  </a:txBody>
                  <a:tcPr marL="0" marR="0" marT="0" marB="0">
                    <a:lnL>
                      <a:noFill/>
                    </a:lnL>
                    <a:lnR>
                      <a:noFill/>
                    </a:lnR>
                    <a:lnT>
                      <a:noFill/>
                    </a:lnT>
                    <a:lnB>
                      <a:noFill/>
                    </a:lnB>
                  </a:tcPr>
                </a:tc>
                <a:tc>
                  <a:txBody>
                    <a:bodyPr/>
                    <a:lstStyle/>
                    <a:p>
                      <a:pPr algn="ctr"/>
                      <a:r>
                        <a:rPr lang="fr-CA" sz="900" dirty="0"/>
                        <a:t>alors que, au fur et à mesure que, après que, au moment où, avant que, chaque fois que, dès que, lorsque, en attendant que, jusqu’à ce que, pendant que, quand, sitôt que, tandis que, une fois que, etc.</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2486169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La subordonnée circonstancielle: suite</a:t>
            </a:r>
            <a:endParaRPr lang="fr-CA" dirty="0"/>
          </a:p>
        </p:txBody>
      </p:sp>
      <p:sp>
        <p:nvSpPr>
          <p:cNvPr id="3" name="Espace réservé du contenu 2"/>
          <p:cNvSpPr>
            <a:spLocks noGrp="1"/>
          </p:cNvSpPr>
          <p:nvPr>
            <p:ph idx="1"/>
          </p:nvPr>
        </p:nvSpPr>
        <p:spPr/>
        <p:txBody>
          <a:bodyPr/>
          <a:lstStyle/>
          <a:p>
            <a:pPr algn="just">
              <a:lnSpc>
                <a:spcPct val="150000"/>
              </a:lnSpc>
            </a:pPr>
            <a:r>
              <a:rPr lang="fr-CA" dirty="0" smtClean="0"/>
              <a:t>Exemples:</a:t>
            </a:r>
          </a:p>
          <a:p>
            <a:pPr marL="0" indent="0" algn="just">
              <a:lnSpc>
                <a:spcPct val="150000"/>
              </a:lnSpc>
              <a:buNone/>
            </a:pPr>
            <a:r>
              <a:rPr lang="fr-CA" dirty="0" smtClean="0"/>
              <a:t>Lorsque le soleil se lève, je suis encore au chaud dans les bars de Morphée.</a:t>
            </a:r>
          </a:p>
          <a:p>
            <a:pPr marL="0" indent="0" algn="just">
              <a:lnSpc>
                <a:spcPct val="150000"/>
              </a:lnSpc>
              <a:buNone/>
            </a:pPr>
            <a:r>
              <a:rPr lang="fr-CA" dirty="0" smtClean="0"/>
              <a:t>Parce que la surconsommation est le mal du siècle, je crois fermement qu’il faut redoubler d’efforts pour éduquer les jeunes à une consommation qui serait responsable.</a:t>
            </a:r>
            <a:endParaRPr lang="fr-CA" dirty="0"/>
          </a:p>
        </p:txBody>
      </p:sp>
    </p:spTree>
    <p:extLst>
      <p:ext uri="{BB962C8B-B14F-4D97-AF65-F5344CB8AC3E}">
        <p14:creationId xmlns:p14="http://schemas.microsoft.com/office/powerpoint/2010/main" val="3291626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normAutofit/>
          </a:bodyPr>
          <a:lstStyle/>
          <a:p>
            <a:pPr marL="0" indent="0" algn="ctr">
              <a:buNone/>
            </a:pPr>
            <a:r>
              <a:rPr lang="fr-CA" sz="4000" cap="all" dirty="0" smtClean="0"/>
              <a:t>Exercice de repérage</a:t>
            </a:r>
            <a:endParaRPr lang="fr-CA" sz="4000" cap="all" dirty="0"/>
          </a:p>
        </p:txBody>
      </p:sp>
    </p:spTree>
    <p:extLst>
      <p:ext uri="{BB962C8B-B14F-4D97-AF65-F5344CB8AC3E}">
        <p14:creationId xmlns:p14="http://schemas.microsoft.com/office/powerpoint/2010/main" val="11485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Qu’est-ce qu’une subordonnée?</a:t>
            </a:r>
            <a:endParaRPr lang="fr-CA" dirty="0"/>
          </a:p>
        </p:txBody>
      </p:sp>
      <p:sp>
        <p:nvSpPr>
          <p:cNvPr id="3" name="Espace réservé du contenu 2"/>
          <p:cNvSpPr>
            <a:spLocks noGrp="1"/>
          </p:cNvSpPr>
          <p:nvPr>
            <p:ph idx="1"/>
          </p:nvPr>
        </p:nvSpPr>
        <p:spPr/>
        <p:txBody>
          <a:bodyPr>
            <a:normAutofit fontScale="77500" lnSpcReduction="20000"/>
          </a:bodyPr>
          <a:lstStyle/>
          <a:p>
            <a:pPr algn="just">
              <a:lnSpc>
                <a:spcPct val="160000"/>
              </a:lnSpc>
            </a:pPr>
            <a:r>
              <a:rPr lang="fr-CA" dirty="0"/>
              <a:t>Une subordonnée est une </a:t>
            </a:r>
            <a:r>
              <a:rPr lang="fr-CA" b="1" dirty="0"/>
              <a:t>phrase</a:t>
            </a:r>
            <a:r>
              <a:rPr lang="fr-CA" dirty="0"/>
              <a:t> qu’on dit enchâssée (</a:t>
            </a:r>
            <a:r>
              <a:rPr lang="fr-CA" b="1" dirty="0"/>
              <a:t>incluse</a:t>
            </a:r>
            <a:r>
              <a:rPr lang="fr-CA" dirty="0"/>
              <a:t>) dans un groupe à l’aide d’un </a:t>
            </a:r>
            <a:r>
              <a:rPr lang="fr-CA" b="1" dirty="0" smtClean="0"/>
              <a:t>subordonnant </a:t>
            </a:r>
            <a:r>
              <a:rPr lang="fr-CA" dirty="0" smtClean="0"/>
              <a:t>.</a:t>
            </a:r>
            <a:endParaRPr lang="fr-CA" dirty="0"/>
          </a:p>
          <a:p>
            <a:pPr algn="just">
              <a:lnSpc>
                <a:spcPct val="160000"/>
              </a:lnSpc>
            </a:pPr>
            <a:r>
              <a:rPr lang="fr-CA" u="sng" dirty="0"/>
              <a:t>Une subordonnée n’existe pas toute seule</a:t>
            </a:r>
            <a:r>
              <a:rPr lang="fr-CA" dirty="0"/>
              <a:t>. Elle doit absolument être incluse dans une phrase </a:t>
            </a:r>
            <a:r>
              <a:rPr lang="fr-CA" dirty="0" smtClean="0"/>
              <a:t>principale, qu’on appelle matrice</a:t>
            </a:r>
            <a:r>
              <a:rPr lang="fr-CA" dirty="0"/>
              <a:t>!</a:t>
            </a:r>
          </a:p>
          <a:p>
            <a:pPr algn="just">
              <a:lnSpc>
                <a:spcPct val="160000"/>
              </a:lnSpc>
            </a:pPr>
            <a:r>
              <a:rPr lang="fr-CA" i="1" dirty="0"/>
              <a:t>Par exemple :</a:t>
            </a:r>
            <a:endParaRPr lang="fr-CA" dirty="0"/>
          </a:p>
          <a:p>
            <a:pPr algn="just">
              <a:lnSpc>
                <a:spcPct val="160000"/>
              </a:lnSpc>
            </a:pPr>
            <a:r>
              <a:rPr lang="fr-CA" dirty="0"/>
              <a:t>Le Canadien qui a gagné ses douze dernières parties.</a:t>
            </a:r>
          </a:p>
          <a:p>
            <a:pPr algn="just">
              <a:lnSpc>
                <a:spcPct val="160000"/>
              </a:lnSpc>
            </a:pPr>
            <a:r>
              <a:rPr lang="fr-CA" dirty="0"/>
              <a:t>Le Canadien, qui a gagné ses douze dernières parties, rejouera ce soir.</a:t>
            </a:r>
          </a:p>
          <a:p>
            <a:pPr algn="just">
              <a:lnSpc>
                <a:spcPct val="160000"/>
              </a:lnSpc>
            </a:pPr>
            <a:r>
              <a:rPr lang="fr-CA" dirty="0"/>
              <a:t>Je l’aime. Parce qu’elle est belle.</a:t>
            </a:r>
          </a:p>
          <a:p>
            <a:pPr algn="just">
              <a:lnSpc>
                <a:spcPct val="160000"/>
              </a:lnSpc>
            </a:pPr>
            <a:r>
              <a:rPr lang="fr-CA" dirty="0"/>
              <a:t>Je l’aime parce qu’elle est belle.</a:t>
            </a:r>
          </a:p>
          <a:p>
            <a:endParaRPr lang="fr-CA" dirty="0"/>
          </a:p>
        </p:txBody>
      </p:sp>
    </p:spTree>
    <p:extLst>
      <p:ext uri="{BB962C8B-B14F-4D97-AF65-F5344CB8AC3E}">
        <p14:creationId xmlns:p14="http://schemas.microsoft.com/office/powerpoint/2010/main" val="2443163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Les trois types de subordonnées</a:t>
            </a:r>
            <a:endParaRPr lang="fr-CA" dirty="0"/>
          </a:p>
        </p:txBody>
      </p:sp>
      <p:sp>
        <p:nvSpPr>
          <p:cNvPr id="3" name="Espace réservé du contenu 2"/>
          <p:cNvSpPr>
            <a:spLocks noGrp="1"/>
          </p:cNvSpPr>
          <p:nvPr>
            <p:ph idx="1"/>
          </p:nvPr>
        </p:nvSpPr>
        <p:spPr/>
        <p:txBody>
          <a:bodyPr/>
          <a:lstStyle/>
          <a:p>
            <a:pPr lvl="0">
              <a:lnSpc>
                <a:spcPct val="250000"/>
              </a:lnSpc>
            </a:pPr>
            <a:r>
              <a:rPr lang="fr-CA" b="1" dirty="0"/>
              <a:t>Subordonnée relative</a:t>
            </a:r>
            <a:endParaRPr lang="fr-CA" dirty="0"/>
          </a:p>
          <a:p>
            <a:pPr lvl="0">
              <a:lnSpc>
                <a:spcPct val="250000"/>
              </a:lnSpc>
            </a:pPr>
            <a:r>
              <a:rPr lang="fr-CA" b="1" dirty="0"/>
              <a:t>Subordonnée complétive</a:t>
            </a:r>
            <a:endParaRPr lang="fr-CA" dirty="0"/>
          </a:p>
          <a:p>
            <a:pPr lvl="0">
              <a:lnSpc>
                <a:spcPct val="250000"/>
              </a:lnSpc>
            </a:pPr>
            <a:r>
              <a:rPr lang="fr-CA" b="1" dirty="0"/>
              <a:t>Subordonnée circonstancielle</a:t>
            </a:r>
            <a:endParaRPr lang="fr-CA" dirty="0"/>
          </a:p>
          <a:p>
            <a:pPr marL="0" indent="0">
              <a:buNone/>
            </a:pPr>
            <a:endParaRPr lang="fr-CA" dirty="0"/>
          </a:p>
        </p:txBody>
      </p:sp>
    </p:spTree>
    <p:extLst>
      <p:ext uri="{BB962C8B-B14F-4D97-AF65-F5344CB8AC3E}">
        <p14:creationId xmlns:p14="http://schemas.microsoft.com/office/powerpoint/2010/main" val="1701718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La subordonnée relative</a:t>
            </a:r>
            <a:endParaRPr lang="fr-CA" dirty="0"/>
          </a:p>
        </p:txBody>
      </p:sp>
      <p:sp>
        <p:nvSpPr>
          <p:cNvPr id="3" name="Espace réservé du contenu 2"/>
          <p:cNvSpPr>
            <a:spLocks noGrp="1"/>
          </p:cNvSpPr>
          <p:nvPr>
            <p:ph idx="1"/>
          </p:nvPr>
        </p:nvSpPr>
        <p:spPr/>
        <p:txBody>
          <a:bodyPr>
            <a:normAutofit lnSpcReduction="10000"/>
          </a:bodyPr>
          <a:lstStyle/>
          <a:p>
            <a:pPr algn="just">
              <a:lnSpc>
                <a:spcPct val="150000"/>
              </a:lnSpc>
            </a:pPr>
            <a:r>
              <a:rPr lang="fr-CA" dirty="0"/>
              <a:t>La subordonnée relative est introduite à l’aide d’un </a:t>
            </a:r>
            <a:r>
              <a:rPr lang="fr-CA" b="1" dirty="0"/>
              <a:t>pronom relatif </a:t>
            </a:r>
            <a:r>
              <a:rPr lang="fr-CA" dirty="0"/>
              <a:t>: qui, que, dont, où, lequel, duquel, à laquelle,…</a:t>
            </a:r>
          </a:p>
          <a:p>
            <a:pPr algn="just">
              <a:lnSpc>
                <a:spcPct val="150000"/>
              </a:lnSpc>
            </a:pPr>
            <a:r>
              <a:rPr lang="fr-CA" dirty="0"/>
              <a:t>La subordonnée relative a pour fonction d’être </a:t>
            </a:r>
            <a:r>
              <a:rPr lang="fr-CA" b="1" dirty="0"/>
              <a:t>complément du nom</a:t>
            </a:r>
            <a:r>
              <a:rPr lang="fr-CA" dirty="0"/>
              <a:t>. Le pronom relatif a comme antécédent le nom que la subordonnée complète.</a:t>
            </a:r>
          </a:p>
          <a:p>
            <a:pPr algn="just">
              <a:lnSpc>
                <a:spcPct val="150000"/>
              </a:lnSpc>
            </a:pPr>
            <a:r>
              <a:rPr lang="fr-CA" dirty="0" smtClean="0"/>
              <a:t>Exemple:</a:t>
            </a:r>
          </a:p>
          <a:p>
            <a:pPr marL="0" indent="0" algn="just">
              <a:lnSpc>
                <a:spcPct val="150000"/>
              </a:lnSpc>
              <a:buNone/>
            </a:pPr>
            <a:r>
              <a:rPr lang="fr-CA" dirty="0"/>
              <a:t>Martine, </a:t>
            </a:r>
            <a:r>
              <a:rPr lang="fr-CA" u="sng" dirty="0"/>
              <a:t>qui est enseignante de français à l’école Le Ber</a:t>
            </a:r>
            <a:r>
              <a:rPr lang="fr-CA" dirty="0"/>
              <a:t>, a une magnifique chevelure dorée.</a:t>
            </a:r>
          </a:p>
          <a:p>
            <a:endParaRPr lang="fr-CA" dirty="0"/>
          </a:p>
        </p:txBody>
      </p:sp>
    </p:spTree>
    <p:extLst>
      <p:ext uri="{BB962C8B-B14F-4D97-AF65-F5344CB8AC3E}">
        <p14:creationId xmlns:p14="http://schemas.microsoft.com/office/powerpoint/2010/main" val="1921783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La subordonnée relative: suite</a:t>
            </a:r>
            <a:endParaRPr lang="fr-CA" dirty="0"/>
          </a:p>
        </p:txBody>
      </p:sp>
      <p:sp>
        <p:nvSpPr>
          <p:cNvPr id="3" name="Espace réservé du contenu 2"/>
          <p:cNvSpPr>
            <a:spLocks noGrp="1"/>
          </p:cNvSpPr>
          <p:nvPr>
            <p:ph idx="1"/>
          </p:nvPr>
        </p:nvSpPr>
        <p:spPr/>
        <p:txBody>
          <a:bodyPr/>
          <a:lstStyle/>
          <a:p>
            <a:pPr algn="just">
              <a:lnSpc>
                <a:spcPct val="150000"/>
              </a:lnSpc>
            </a:pPr>
            <a:r>
              <a:rPr lang="fr-CA" dirty="0"/>
              <a:t>Une subordonnée relative peut être </a:t>
            </a:r>
            <a:r>
              <a:rPr lang="fr-CA" u="sng" dirty="0"/>
              <a:t>explicative</a:t>
            </a:r>
            <a:r>
              <a:rPr lang="fr-CA" dirty="0"/>
              <a:t> : elle peut alors s’effacer et est isolée entre virgules. Elle donne une explication non essentielle au sens de la phrase.</a:t>
            </a:r>
          </a:p>
          <a:p>
            <a:pPr algn="just">
              <a:lnSpc>
                <a:spcPct val="150000"/>
              </a:lnSpc>
            </a:pPr>
            <a:r>
              <a:rPr lang="fr-CA" dirty="0"/>
              <a:t>Une subordonnée relative peut aussi être </a:t>
            </a:r>
            <a:r>
              <a:rPr lang="fr-CA" u="sng" dirty="0"/>
              <a:t>déterminative</a:t>
            </a:r>
            <a:r>
              <a:rPr lang="fr-CA" dirty="0"/>
              <a:t> : elle apporte une précision essentielle au sens de la phrase. En l’effaçant, on perd un élément nécessaire.</a:t>
            </a:r>
          </a:p>
          <a:p>
            <a:endParaRPr lang="fr-CA" dirty="0"/>
          </a:p>
        </p:txBody>
      </p:sp>
    </p:spTree>
    <p:extLst>
      <p:ext uri="{BB962C8B-B14F-4D97-AF65-F5344CB8AC3E}">
        <p14:creationId xmlns:p14="http://schemas.microsoft.com/office/powerpoint/2010/main" val="4047897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normAutofit/>
          </a:bodyPr>
          <a:lstStyle/>
          <a:p>
            <a:pPr marL="0" indent="0" algn="ctr">
              <a:buNone/>
            </a:pPr>
            <a:r>
              <a:rPr lang="fr-CA" sz="4000" dirty="0" smtClean="0"/>
              <a:t>EXERCICE DE REPÉRAGE</a:t>
            </a:r>
            <a:endParaRPr lang="fr-CA" sz="4000" dirty="0"/>
          </a:p>
        </p:txBody>
      </p:sp>
    </p:spTree>
    <p:extLst>
      <p:ext uri="{BB962C8B-B14F-4D97-AF65-F5344CB8AC3E}">
        <p14:creationId xmlns:p14="http://schemas.microsoft.com/office/powerpoint/2010/main" val="298041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La subordonnée complétive</a:t>
            </a:r>
            <a:endParaRPr lang="fr-CA" dirty="0"/>
          </a:p>
        </p:txBody>
      </p:sp>
      <p:sp>
        <p:nvSpPr>
          <p:cNvPr id="3" name="Espace réservé du contenu 2"/>
          <p:cNvSpPr>
            <a:spLocks noGrp="1"/>
          </p:cNvSpPr>
          <p:nvPr>
            <p:ph idx="1"/>
          </p:nvPr>
        </p:nvSpPr>
        <p:spPr/>
        <p:txBody>
          <a:bodyPr>
            <a:normAutofit fontScale="92500" lnSpcReduction="20000"/>
          </a:bodyPr>
          <a:lstStyle/>
          <a:p>
            <a:pPr algn="just">
              <a:lnSpc>
                <a:spcPct val="150000"/>
              </a:lnSpc>
            </a:pPr>
            <a:r>
              <a:rPr lang="fr-CA" dirty="0"/>
              <a:t>C’est une phrase enchâssée le plus souvent au moyen du subordonnant </a:t>
            </a:r>
            <a:r>
              <a:rPr lang="fr-CA" b="1" dirty="0"/>
              <a:t>que</a:t>
            </a:r>
            <a:r>
              <a:rPr lang="fr-CA" dirty="0"/>
              <a:t>. La plupart du temps, contrairement à la subordonnée relative, la phrase principale n’a pas de sens si on en retire la subordonnée complétive.</a:t>
            </a:r>
          </a:p>
          <a:p>
            <a:pPr algn="just">
              <a:lnSpc>
                <a:spcPct val="150000"/>
              </a:lnSpc>
            </a:pPr>
            <a:r>
              <a:rPr lang="fr-CA" dirty="0"/>
              <a:t>Elle peut avoir trois fonctions principales :</a:t>
            </a:r>
          </a:p>
          <a:p>
            <a:pPr marL="0" lvl="0" indent="0" algn="just">
              <a:lnSpc>
                <a:spcPct val="150000"/>
              </a:lnSpc>
              <a:buNone/>
            </a:pPr>
            <a:r>
              <a:rPr lang="fr-CA" dirty="0"/>
              <a:t>Complément du verbe</a:t>
            </a:r>
          </a:p>
          <a:p>
            <a:pPr marL="0" lvl="0" indent="0" algn="just">
              <a:lnSpc>
                <a:spcPct val="150000"/>
              </a:lnSpc>
              <a:buNone/>
            </a:pPr>
            <a:r>
              <a:rPr lang="fr-CA" dirty="0"/>
              <a:t>Complément de l’adjectif</a:t>
            </a:r>
          </a:p>
          <a:p>
            <a:pPr marL="0" lvl="0" indent="0" algn="just">
              <a:lnSpc>
                <a:spcPct val="150000"/>
              </a:lnSpc>
              <a:buNone/>
            </a:pPr>
            <a:r>
              <a:rPr lang="fr-CA" dirty="0"/>
              <a:t>Complément du nom</a:t>
            </a:r>
          </a:p>
          <a:p>
            <a:r>
              <a:rPr lang="fr-CA" dirty="0" smtClean="0"/>
              <a:t>Exemple: </a:t>
            </a:r>
          </a:p>
          <a:p>
            <a:pPr marL="0" indent="0">
              <a:buNone/>
            </a:pPr>
            <a:r>
              <a:rPr lang="fr-CA" dirty="0" smtClean="0"/>
              <a:t>Je crois </a:t>
            </a:r>
            <a:r>
              <a:rPr lang="fr-CA" u="sng" dirty="0" smtClean="0"/>
              <a:t>que vous serez excellents</a:t>
            </a:r>
            <a:r>
              <a:rPr lang="fr-CA" dirty="0" smtClean="0"/>
              <a:t>.</a:t>
            </a:r>
            <a:endParaRPr lang="fr-CA" dirty="0"/>
          </a:p>
        </p:txBody>
      </p:sp>
    </p:spTree>
    <p:extLst>
      <p:ext uri="{BB962C8B-B14F-4D97-AF65-F5344CB8AC3E}">
        <p14:creationId xmlns:p14="http://schemas.microsoft.com/office/powerpoint/2010/main" val="3815477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La subordonnée complétive: suite</a:t>
            </a:r>
            <a:endParaRPr lang="fr-CA" dirty="0"/>
          </a:p>
        </p:txBody>
      </p:sp>
      <p:sp>
        <p:nvSpPr>
          <p:cNvPr id="3" name="Espace réservé du contenu 2"/>
          <p:cNvSpPr>
            <a:spLocks noGrp="1"/>
          </p:cNvSpPr>
          <p:nvPr>
            <p:ph idx="1"/>
          </p:nvPr>
        </p:nvSpPr>
        <p:spPr/>
        <p:txBody>
          <a:bodyPr>
            <a:normAutofit lnSpcReduction="10000"/>
          </a:bodyPr>
          <a:lstStyle/>
          <a:p>
            <a:pPr marL="0" indent="0" algn="ctr">
              <a:lnSpc>
                <a:spcPct val="150000"/>
              </a:lnSpc>
              <a:buNone/>
            </a:pPr>
            <a:r>
              <a:rPr lang="fr-CA" i="1" dirty="0"/>
              <a:t>Comment différencier une subordonnée complétive d’une subordonnée relative débutant par </a:t>
            </a:r>
            <a:r>
              <a:rPr lang="fr-CA" b="1" i="1" dirty="0"/>
              <a:t>que</a:t>
            </a:r>
            <a:r>
              <a:rPr lang="fr-CA" i="1" dirty="0"/>
              <a:t>?</a:t>
            </a:r>
          </a:p>
          <a:p>
            <a:pPr algn="just">
              <a:lnSpc>
                <a:spcPct val="150000"/>
              </a:lnSpc>
            </a:pPr>
            <a:r>
              <a:rPr lang="fr-CA" dirty="0"/>
              <a:t>Selon la nature du </a:t>
            </a:r>
            <a:r>
              <a:rPr lang="fr-CA" b="1" dirty="0"/>
              <a:t>que</a:t>
            </a:r>
            <a:r>
              <a:rPr lang="fr-CA" dirty="0"/>
              <a:t> : dans la subordonnée relative, </a:t>
            </a:r>
            <a:r>
              <a:rPr lang="fr-CA" b="1" dirty="0"/>
              <a:t>que</a:t>
            </a:r>
            <a:r>
              <a:rPr lang="fr-CA" dirty="0"/>
              <a:t> est un pronom relatif, il remplace donc un nom, alors que dans la subordonnée complétive, il ne fait qu’introduire la subordonnée et ne remplace rien.</a:t>
            </a:r>
          </a:p>
          <a:p>
            <a:pPr algn="just">
              <a:lnSpc>
                <a:spcPct val="150000"/>
              </a:lnSpc>
            </a:pPr>
            <a:r>
              <a:rPr lang="fr-CA" dirty="0"/>
              <a:t>L’invitation </a:t>
            </a:r>
            <a:r>
              <a:rPr lang="fr-CA" u="sng" dirty="0"/>
              <a:t>que Daniel a lancée</a:t>
            </a:r>
            <a:r>
              <a:rPr lang="fr-CA" dirty="0"/>
              <a:t> était inattendue</a:t>
            </a:r>
            <a:r>
              <a:rPr lang="fr-CA" dirty="0" smtClean="0"/>
              <a:t>. RELATIVE</a:t>
            </a:r>
            <a:endParaRPr lang="fr-CA" dirty="0"/>
          </a:p>
          <a:p>
            <a:pPr algn="just">
              <a:lnSpc>
                <a:spcPct val="150000"/>
              </a:lnSpc>
            </a:pPr>
            <a:r>
              <a:rPr lang="fr-CA" dirty="0"/>
              <a:t>Il pense </a:t>
            </a:r>
            <a:r>
              <a:rPr lang="fr-CA" u="sng" dirty="0"/>
              <a:t>qu’elle acceptera tout de suite</a:t>
            </a:r>
            <a:r>
              <a:rPr lang="fr-CA" dirty="0" smtClean="0"/>
              <a:t>. COMPLÉTIVE</a:t>
            </a:r>
            <a:endParaRPr lang="fr-CA" dirty="0"/>
          </a:p>
          <a:p>
            <a:endParaRPr lang="fr-CA" dirty="0"/>
          </a:p>
        </p:txBody>
      </p:sp>
    </p:spTree>
    <p:extLst>
      <p:ext uri="{BB962C8B-B14F-4D97-AF65-F5344CB8AC3E}">
        <p14:creationId xmlns:p14="http://schemas.microsoft.com/office/powerpoint/2010/main" val="1716571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pPr marL="0" indent="0" algn="ctr">
              <a:buNone/>
            </a:pPr>
            <a:r>
              <a:rPr lang="fr-CA" sz="4000" dirty="0"/>
              <a:t>EXERCICE DE REPÉRAGE</a:t>
            </a:r>
          </a:p>
          <a:p>
            <a:pPr marL="0" indent="0">
              <a:buNone/>
            </a:pPr>
            <a:endParaRPr lang="fr-CA" dirty="0"/>
          </a:p>
        </p:txBody>
      </p:sp>
    </p:spTree>
    <p:extLst>
      <p:ext uri="{BB962C8B-B14F-4D97-AF65-F5344CB8AC3E}">
        <p14:creationId xmlns:p14="http://schemas.microsoft.com/office/powerpoint/2010/main" val="3480154874"/>
      </p:ext>
    </p:extLst>
  </p:cSld>
  <p:clrMapOvr>
    <a:masterClrMapping/>
  </p:clrMapOvr>
</p:sld>
</file>

<file path=ppt/theme/theme1.xml><?xml version="1.0" encoding="utf-8"?>
<a:theme xmlns:a="http://schemas.openxmlformats.org/drawingml/2006/main" name="ét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ét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été">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TC101972873[[fn=Été]]</Template>
  <TotalTime>18</TotalTime>
  <Words>553</Words>
  <Application>Microsoft Office PowerPoint</Application>
  <PresentationFormat>Affichage à l'écran (4:3)</PresentationFormat>
  <Paragraphs>73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été</vt:lpstr>
      <vt:lpstr>LES SUBORDONNÉES…</vt:lpstr>
      <vt:lpstr>Qu’est-ce qu’une subordonnée?</vt:lpstr>
      <vt:lpstr>Les trois types de subordonnées</vt:lpstr>
      <vt:lpstr>La subordonnée relative</vt:lpstr>
      <vt:lpstr>La subordonnée relative: suite</vt:lpstr>
      <vt:lpstr>Présentation PowerPoint</vt:lpstr>
      <vt:lpstr>La subordonnée complétive</vt:lpstr>
      <vt:lpstr>La subordonnée complétive: suite</vt:lpstr>
      <vt:lpstr>Présentation PowerPoint</vt:lpstr>
      <vt:lpstr>La subordonnée circonstancielle</vt:lpstr>
      <vt:lpstr>Exemples de subordonnants</vt:lpstr>
      <vt:lpstr>La subordonnée circonstancielle: suite</vt:lpstr>
      <vt:lpstr>Présentation PowerPoint</vt:lpstr>
    </vt:vector>
  </TitlesOfParts>
  <Company>CSRS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SUBORDONNÉES…</dc:title>
  <dc:creator>Théberge Martine</dc:creator>
  <cp:lastModifiedBy>Théberge Martine</cp:lastModifiedBy>
  <cp:revision>5</cp:revision>
  <cp:lastPrinted>2014-03-24T13:08:32Z</cp:lastPrinted>
  <dcterms:created xsi:type="dcterms:W3CDTF">2014-03-24T12:53:09Z</dcterms:created>
  <dcterms:modified xsi:type="dcterms:W3CDTF">2014-03-24T13:11:53Z</dcterms:modified>
</cp:coreProperties>
</file>