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C6E3A-2B85-4132-B7EA-8A854F8AEB7E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0D3C5-304D-4ADB-A06D-69B2D9755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65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5E4EDE-93F2-4738-B6A9-3DB0AD2BE493}" type="datetimeFigureOut">
              <a:rPr lang="fr-CA" smtClean="0"/>
              <a:t>2014-01-13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14CDE5-72D6-4C25-905B-BC08E2C7831D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CA" sz="5400" dirty="0" smtClean="0"/>
              <a:t>Le texte d’argumentation</a:t>
            </a:r>
            <a:endParaRPr lang="fr-CA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r-CA" i="1" dirty="0" smtClean="0"/>
          </a:p>
          <a:p>
            <a:pPr algn="ctr"/>
            <a:r>
              <a:rPr lang="fr-CA" i="1" dirty="0" smtClean="0"/>
              <a:t>Le développement des arguments</a:t>
            </a:r>
            <a:endParaRPr lang="fr-CA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2390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Structure d’un paragraphe de développement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 algn="ctr" fontAlgn="t">
              <a:lnSpc>
                <a:spcPct val="160000"/>
              </a:lnSpc>
              <a:buNone/>
            </a:pPr>
            <a:r>
              <a:rPr lang="fr-CA" sz="2600" b="1" i="1" dirty="0" smtClean="0"/>
              <a:t>Le développement d’un texte argumentatif comprend généralement 2 ou 3 paragraphes</a:t>
            </a:r>
            <a:endParaRPr lang="fr-CA" sz="2600" i="1" dirty="0"/>
          </a:p>
          <a:p>
            <a:pPr marL="82296" indent="0" algn="just" fontAlgn="t">
              <a:lnSpc>
                <a:spcPct val="160000"/>
              </a:lnSpc>
              <a:buNone/>
            </a:pPr>
            <a:r>
              <a:rPr lang="fr-FR" sz="2600" b="1" u="sng" dirty="0" smtClean="0"/>
              <a:t>Structure de base</a:t>
            </a:r>
            <a:r>
              <a:rPr lang="fr-FR" sz="2600" b="1" dirty="0" smtClean="0"/>
              <a:t>:</a:t>
            </a:r>
          </a:p>
          <a:p>
            <a:pPr algn="just" fontAlgn="t">
              <a:lnSpc>
                <a:spcPct val="160000"/>
              </a:lnSpc>
            </a:pPr>
            <a:r>
              <a:rPr lang="fr-FR" sz="2600" b="1" dirty="0" smtClean="0"/>
              <a:t>Organisateur </a:t>
            </a:r>
            <a:r>
              <a:rPr lang="fr-FR" sz="2600" b="1" dirty="0"/>
              <a:t>textuel</a:t>
            </a:r>
            <a:endParaRPr lang="fr-CA" sz="2600" dirty="0"/>
          </a:p>
          <a:p>
            <a:pPr algn="just" fontAlgn="t">
              <a:lnSpc>
                <a:spcPct val="160000"/>
              </a:lnSpc>
            </a:pPr>
            <a:r>
              <a:rPr lang="fr-FR" sz="2600" b="1" dirty="0" smtClean="0"/>
              <a:t>Énoncé de l’argument (idée de base qui soutient la thèse, raison)</a:t>
            </a:r>
            <a:endParaRPr lang="fr-CA" sz="2600" dirty="0"/>
          </a:p>
          <a:p>
            <a:pPr algn="just" fontAlgn="t">
              <a:lnSpc>
                <a:spcPct val="160000"/>
              </a:lnSpc>
            </a:pPr>
            <a:r>
              <a:rPr lang="fr-FR" sz="2600" b="1" dirty="0" smtClean="0"/>
              <a:t>Développement de l’argument (ce qui étoffe l’argument pour le rendre crédible et convaincant): </a:t>
            </a:r>
          </a:p>
          <a:p>
            <a:pPr algn="just" fontAlgn="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2600" b="1" dirty="0" smtClean="0"/>
              <a:t>Premier outil: étayage personnalisé</a:t>
            </a:r>
            <a:endParaRPr lang="fr-CA" sz="2600" dirty="0"/>
          </a:p>
          <a:p>
            <a:pPr algn="just" fontAlgn="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2600" b="1" dirty="0" smtClean="0"/>
              <a:t>Marqueur de relation faisant </a:t>
            </a:r>
            <a:r>
              <a:rPr lang="fr-FR" sz="2600" b="1" dirty="0"/>
              <a:t>le lien entre les deux outils</a:t>
            </a:r>
            <a:endParaRPr lang="fr-CA" sz="2600" dirty="0"/>
          </a:p>
          <a:p>
            <a:pPr algn="just" fontAlgn="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2600" b="1" dirty="0"/>
              <a:t>Second </a:t>
            </a:r>
            <a:r>
              <a:rPr lang="fr-FR" sz="2600" b="1" dirty="0" smtClean="0"/>
              <a:t>outil</a:t>
            </a:r>
            <a:r>
              <a:rPr lang="fr-FR" sz="2600" b="1" dirty="0"/>
              <a:t>:</a:t>
            </a:r>
            <a:r>
              <a:rPr lang="fr-FR" sz="2600" b="1" dirty="0" smtClean="0"/>
              <a:t> </a:t>
            </a:r>
            <a:r>
              <a:rPr lang="fr-FR" sz="2600" b="1" dirty="0"/>
              <a:t>étayage personnalisé</a:t>
            </a:r>
            <a:endParaRPr lang="fr-CA" sz="2600" dirty="0"/>
          </a:p>
          <a:p>
            <a:pPr algn="just" fontAlgn="t">
              <a:lnSpc>
                <a:spcPct val="160000"/>
              </a:lnSpc>
            </a:pPr>
            <a:r>
              <a:rPr lang="fr-FR" sz="2600" b="1" dirty="0"/>
              <a:t>Conclusion </a:t>
            </a:r>
            <a:r>
              <a:rPr lang="fr-FR" sz="2600" b="1" dirty="0" smtClean="0"/>
              <a:t>partielle (refait le lien entre l’argument énoncé et la thèse)</a:t>
            </a:r>
            <a:endParaRPr lang="fr-CA" sz="2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981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Présentation des outils </a:t>
            </a:r>
            <a:br>
              <a:rPr lang="fr-CA" dirty="0" smtClean="0"/>
            </a:br>
            <a:r>
              <a:rPr lang="fr-CA" sz="3100" dirty="0" smtClean="0"/>
              <a:t>(</a:t>
            </a:r>
            <a:r>
              <a:rPr lang="fr-CA" sz="3100" i="1" dirty="0" smtClean="0"/>
              <a:t>Regards</a:t>
            </a:r>
            <a:r>
              <a:rPr lang="fr-CA" sz="3100" dirty="0" smtClean="0"/>
              <a:t> bleu p. 135-136)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Référence à une autorité</a:t>
            </a:r>
          </a:p>
          <a:p>
            <a:r>
              <a:rPr lang="fr-CA" dirty="0" smtClean="0"/>
              <a:t>Utilisation de faits ou de données</a:t>
            </a:r>
          </a:p>
          <a:p>
            <a:r>
              <a:rPr lang="fr-CA" dirty="0" smtClean="0"/>
              <a:t>Recours à la définition ou à l’étymologie</a:t>
            </a:r>
          </a:p>
          <a:p>
            <a:r>
              <a:rPr lang="fr-CA" dirty="0" smtClean="0"/>
              <a:t>Rapprochement de deux réalités</a:t>
            </a:r>
          </a:p>
          <a:p>
            <a:r>
              <a:rPr lang="fr-CA" dirty="0" smtClean="0"/>
              <a:t>Établissement d’un rapport de cause à conséquence</a:t>
            </a:r>
          </a:p>
          <a:p>
            <a:r>
              <a:rPr lang="fr-CA" dirty="0" smtClean="0"/>
              <a:t>Présentation d’avantages ou d’inconvénients</a:t>
            </a:r>
          </a:p>
        </p:txBody>
      </p:sp>
    </p:spTree>
    <p:extLst>
      <p:ext uri="{BB962C8B-B14F-4D97-AF65-F5344CB8AC3E}">
        <p14:creationId xmlns:p14="http://schemas.microsoft.com/office/powerpoint/2010/main" val="198001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/>
              <a:t>Présentation des outils </a:t>
            </a:r>
            <a:r>
              <a:rPr lang="fr-CA" dirty="0" smtClean="0"/>
              <a:t>(suite)</a:t>
            </a:r>
            <a:r>
              <a:rPr lang="fr-CA" dirty="0"/>
              <a:t/>
            </a:r>
            <a:br>
              <a:rPr lang="fr-CA" dirty="0"/>
            </a:br>
            <a:r>
              <a:rPr lang="fr-CA" sz="3100" dirty="0"/>
              <a:t>(</a:t>
            </a:r>
            <a:r>
              <a:rPr lang="fr-CA" sz="3100" i="1" dirty="0"/>
              <a:t>Regards</a:t>
            </a:r>
            <a:r>
              <a:rPr lang="fr-CA" sz="3100" dirty="0"/>
              <a:t> bleu p. 135-136)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/>
              <a:t>Appel aux valeurs</a:t>
            </a:r>
          </a:p>
          <a:p>
            <a:r>
              <a:rPr lang="fr-CA" dirty="0"/>
              <a:t>Exposé d’une expérience personnelle</a:t>
            </a:r>
          </a:p>
          <a:p>
            <a:r>
              <a:rPr lang="fr-CA" dirty="0" smtClean="0"/>
              <a:t>Utilisation d’énoncés de sagesse populaire</a:t>
            </a:r>
          </a:p>
          <a:p>
            <a:r>
              <a:rPr lang="fr-CA" dirty="0" smtClean="0"/>
              <a:t>Appel au clan</a:t>
            </a:r>
          </a:p>
          <a:p>
            <a:r>
              <a:rPr lang="fr-CA" dirty="0" smtClean="0"/>
              <a:t>Appel à la norme</a:t>
            </a:r>
          </a:p>
          <a:p>
            <a:r>
              <a:rPr lang="fr-CA" dirty="0" smtClean="0"/>
              <a:t>Appel aux sentiments</a:t>
            </a:r>
          </a:p>
          <a:p>
            <a:r>
              <a:rPr lang="fr-CA" dirty="0" smtClean="0"/>
              <a:t>Exploitation de préjugés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0608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Organisateurs textuels et marqueurs de relation (exemples)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fr-CA" dirty="0" smtClean="0"/>
              <a:t>D’abord…</a:t>
            </a:r>
          </a:p>
          <a:p>
            <a:r>
              <a:rPr lang="fr-CA" dirty="0" smtClean="0"/>
              <a:t>Ensuite…</a:t>
            </a:r>
          </a:p>
          <a:p>
            <a:r>
              <a:rPr lang="fr-CA" dirty="0" smtClean="0"/>
              <a:t>Puis…</a:t>
            </a:r>
          </a:p>
          <a:p>
            <a:r>
              <a:rPr lang="fr-CA" dirty="0" smtClean="0"/>
              <a:t>Finalement…</a:t>
            </a:r>
          </a:p>
          <a:p>
            <a:r>
              <a:rPr lang="fr-CA" dirty="0" smtClean="0"/>
              <a:t>Pour conclure…</a:t>
            </a:r>
          </a:p>
          <a:p>
            <a:r>
              <a:rPr lang="fr-CA" dirty="0" smtClean="0"/>
              <a:t>Pour continuer…</a:t>
            </a:r>
          </a:p>
          <a:p>
            <a:r>
              <a:rPr lang="fr-CA" dirty="0" smtClean="0"/>
              <a:t>Bref...</a:t>
            </a:r>
          </a:p>
          <a:p>
            <a:r>
              <a:rPr lang="fr-CA" dirty="0" smtClean="0"/>
              <a:t>Certes…</a:t>
            </a:r>
          </a:p>
          <a:p>
            <a:r>
              <a:rPr lang="fr-CA" dirty="0" smtClean="0"/>
              <a:t>Par ailleurs…</a:t>
            </a:r>
          </a:p>
          <a:p>
            <a:r>
              <a:rPr lang="fr-CA" dirty="0" smtClean="0"/>
              <a:t>De plus… </a:t>
            </a:r>
          </a:p>
          <a:p>
            <a:r>
              <a:rPr lang="fr-CA" dirty="0" smtClean="0"/>
              <a:t>Pourtant…</a:t>
            </a:r>
          </a:p>
          <a:p>
            <a:r>
              <a:rPr lang="fr-CA" dirty="0" smtClean="0"/>
              <a:t>Or…</a:t>
            </a:r>
          </a:p>
          <a:p>
            <a:r>
              <a:rPr lang="fr-CA" dirty="0" smtClean="0"/>
              <a:t>Donc…</a:t>
            </a:r>
          </a:p>
          <a:p>
            <a:r>
              <a:rPr lang="fr-CA" dirty="0" smtClean="0"/>
              <a:t>En outre…</a:t>
            </a:r>
          </a:p>
          <a:p>
            <a:r>
              <a:rPr lang="fr-CA" dirty="0" smtClean="0"/>
              <a:t>D’ailleurs…</a:t>
            </a:r>
          </a:p>
          <a:p>
            <a:r>
              <a:rPr lang="fr-CA" dirty="0" smtClean="0"/>
              <a:t>D’autre part…</a:t>
            </a:r>
          </a:p>
          <a:p>
            <a:r>
              <a:rPr lang="fr-CA" smtClean="0"/>
              <a:t>…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502229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205</Words>
  <Application>Microsoft Office PowerPoint</Application>
  <PresentationFormat>Affichage à l'écran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Solstice</vt:lpstr>
      <vt:lpstr>Le texte d’argumentation</vt:lpstr>
      <vt:lpstr>Structure d’un paragraphe de développement</vt:lpstr>
      <vt:lpstr>Présentation des outils  (Regards bleu p. 135-136)</vt:lpstr>
      <vt:lpstr>Présentation des outils (suite) (Regards bleu p. 135-136)</vt:lpstr>
      <vt:lpstr>Organisateurs textuels et marqueurs de relation (exemples)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d’argumentation</dc:title>
  <dc:creator>Théberge Martine</dc:creator>
  <cp:lastModifiedBy>Théberge Martine</cp:lastModifiedBy>
  <cp:revision>3</cp:revision>
  <cp:lastPrinted>2014-01-13T18:15:13Z</cp:lastPrinted>
  <dcterms:created xsi:type="dcterms:W3CDTF">2014-01-13T16:49:45Z</dcterms:created>
  <dcterms:modified xsi:type="dcterms:W3CDTF">2014-01-13T18:36:03Z</dcterms:modified>
</cp:coreProperties>
</file>