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28F4C-158F-4D2C-9E81-2374A8C8F5B0}" type="datetimeFigureOut">
              <a:rPr lang="fr-CA" smtClean="0"/>
              <a:t>2014-01-08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E8851A-3407-4189-8FCB-7FCE121DAB46}" type="slidenum">
              <a:rPr lang="fr-CA" smtClean="0"/>
              <a:t>‹N°›</a:t>
            </a:fld>
            <a:endParaRPr lang="fr-CA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L’INTRODUCTION</a:t>
            </a:r>
            <a:endParaRPr lang="fr-CA" sz="28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TEXTE D’ARGUMENTATION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2084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Structure de base du texte courant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108437" y="1424305"/>
          <a:ext cx="4890614" cy="4777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5307"/>
                <a:gridCol w="2445307"/>
              </a:tblGrid>
              <a:tr h="7218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Formule d’appel</a:t>
                      </a:r>
                      <a:endParaRPr lang="fr-CA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Nom du destinataire</a:t>
                      </a:r>
                      <a:endParaRPr lang="fr-CA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Titre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58" marR="60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Si nécessaire, par exemple dans le cas d’une lettre 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58" marR="60158" marT="0" marB="0"/>
                </a:tc>
              </a:tr>
              <a:tr h="962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Introduction</a:t>
                      </a:r>
                      <a:endParaRPr lang="fr-CA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Court paragraphe, environ 5 phrases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58" marR="6015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dirty="0">
                          <a:effectLst/>
                        </a:rPr>
                        <a:t>Sujet amené</a:t>
                      </a:r>
                      <a:endParaRPr lang="fr-CA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dirty="0">
                          <a:effectLst/>
                        </a:rPr>
                        <a:t>Sujet posé</a:t>
                      </a:r>
                      <a:endParaRPr lang="fr-CA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dirty="0">
                          <a:effectLst/>
                        </a:rPr>
                        <a:t>Thèse</a:t>
                      </a:r>
                      <a:endParaRPr lang="fr-CA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dirty="0">
                          <a:effectLst/>
                        </a:rPr>
                        <a:t>Sujet divisé (facultatif)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58" marR="60158" marT="0" marB="0"/>
                </a:tc>
              </a:tr>
              <a:tr h="16844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Développement</a:t>
                      </a:r>
                      <a:endParaRPr lang="fr-CA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 ou 3 paragraphes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58" marR="6015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>
                          <a:effectLst/>
                        </a:rPr>
                        <a:t>Organisateur textuel</a:t>
                      </a:r>
                      <a:endParaRPr lang="fr-CA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>
                          <a:effectLst/>
                        </a:rPr>
                        <a:t>Présentation de l’argument</a:t>
                      </a:r>
                      <a:endParaRPr lang="fr-CA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>
                          <a:effectLst/>
                        </a:rPr>
                        <a:t>Premier outil développé</a:t>
                      </a:r>
                      <a:endParaRPr lang="fr-CA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>
                          <a:effectLst/>
                        </a:rPr>
                        <a:t>Organisateur textuel faisant le lien entre les deux outils</a:t>
                      </a:r>
                      <a:endParaRPr lang="fr-CA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>
                          <a:effectLst/>
                        </a:rPr>
                        <a:t>Second outil développé</a:t>
                      </a:r>
                      <a:endParaRPr lang="fr-CA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>
                          <a:effectLst/>
                        </a:rPr>
                        <a:t>Conclusion partielle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58" marR="60158" marT="0" marB="0"/>
                </a:tc>
              </a:tr>
              <a:tr h="12031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Conclusion</a:t>
                      </a:r>
                      <a:endParaRPr lang="fr-CA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Court paragraphe, 4 ou 5 phrases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58" marR="6015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dirty="0">
                          <a:effectLst/>
                        </a:rPr>
                        <a:t>Organisateur textuel</a:t>
                      </a:r>
                      <a:endParaRPr lang="fr-CA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dirty="0">
                          <a:effectLst/>
                        </a:rPr>
                        <a:t>Rappel de la thèse</a:t>
                      </a:r>
                      <a:endParaRPr lang="fr-CA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dirty="0">
                          <a:effectLst/>
                        </a:rPr>
                        <a:t>Résumé des arguments (facultatif)</a:t>
                      </a:r>
                      <a:endParaRPr lang="fr-CA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dirty="0">
                          <a:effectLst/>
                        </a:rPr>
                        <a:t>Ouverture 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58" marR="601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7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Structure de l’introduction dans un texte d’argumentation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>
              <a:lnSpc>
                <a:spcPct val="250000"/>
              </a:lnSpc>
            </a:pPr>
            <a:r>
              <a:rPr lang="fr-FR" b="1" dirty="0" smtClean="0"/>
              <a:t>Sujet </a:t>
            </a:r>
            <a:r>
              <a:rPr lang="fr-FR" b="1" dirty="0"/>
              <a:t>amené</a:t>
            </a:r>
            <a:endParaRPr lang="fr-CA" dirty="0"/>
          </a:p>
          <a:p>
            <a:pPr fontAlgn="t">
              <a:lnSpc>
                <a:spcPct val="250000"/>
              </a:lnSpc>
            </a:pPr>
            <a:r>
              <a:rPr lang="fr-FR" b="1" dirty="0"/>
              <a:t>Sujet </a:t>
            </a:r>
            <a:r>
              <a:rPr lang="fr-FR" b="1" dirty="0" smtClean="0"/>
              <a:t>posé (LIEN AVEC S.A.)</a:t>
            </a:r>
            <a:endParaRPr lang="fr-CA" dirty="0"/>
          </a:p>
          <a:p>
            <a:pPr fontAlgn="t">
              <a:lnSpc>
                <a:spcPct val="250000"/>
              </a:lnSpc>
            </a:pPr>
            <a:r>
              <a:rPr lang="fr-FR" b="1" dirty="0"/>
              <a:t>Thèse</a:t>
            </a:r>
            <a:endParaRPr lang="fr-CA" dirty="0"/>
          </a:p>
          <a:p>
            <a:pPr fontAlgn="t">
              <a:lnSpc>
                <a:spcPct val="250000"/>
              </a:lnSpc>
            </a:pPr>
            <a:r>
              <a:rPr lang="fr-FR" b="1" dirty="0"/>
              <a:t>Sujet divisé (facultatif)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3168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Sujet amené: pour accrocher votre lecteur et le mettre au parfum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/>
              <a:t>Il peut être amené de </a:t>
            </a:r>
            <a:r>
              <a:rPr lang="fr-CA" dirty="0" smtClean="0"/>
              <a:t>différentes façons, par exemple</a:t>
            </a:r>
            <a:r>
              <a:rPr lang="fr-CA" dirty="0"/>
              <a:t> </a:t>
            </a:r>
            <a:r>
              <a:rPr lang="fr-CA" dirty="0" smtClean="0"/>
              <a:t>:</a:t>
            </a:r>
          </a:p>
          <a:p>
            <a:pPr marL="0" indent="0" algn="ctr">
              <a:buNone/>
            </a:pPr>
            <a:endParaRPr lang="fr-CA" dirty="0"/>
          </a:p>
          <a:p>
            <a:pPr lvl="0"/>
            <a:r>
              <a:rPr lang="fr-CA" dirty="0"/>
              <a:t>par des considérations historiques</a:t>
            </a:r>
          </a:p>
          <a:p>
            <a:pPr lvl="0"/>
            <a:r>
              <a:rPr lang="fr-CA" dirty="0" smtClean="0"/>
              <a:t>par </a:t>
            </a:r>
            <a:r>
              <a:rPr lang="fr-CA" dirty="0"/>
              <a:t>une vision élargie de la question</a:t>
            </a:r>
          </a:p>
          <a:p>
            <a:pPr lvl="0"/>
            <a:r>
              <a:rPr lang="fr-CA" dirty="0" smtClean="0"/>
              <a:t>par </a:t>
            </a:r>
            <a:r>
              <a:rPr lang="fr-CA" dirty="0"/>
              <a:t>un fait d’actualité</a:t>
            </a:r>
          </a:p>
          <a:p>
            <a:pPr lvl="0"/>
            <a:r>
              <a:rPr lang="fr-CA" dirty="0" smtClean="0"/>
              <a:t>par </a:t>
            </a:r>
            <a:r>
              <a:rPr lang="fr-CA" dirty="0"/>
              <a:t>une expérience personnelle</a:t>
            </a:r>
          </a:p>
          <a:p>
            <a:pPr lvl="0"/>
            <a:r>
              <a:rPr lang="fr-CA" dirty="0" smtClean="0"/>
              <a:t>par </a:t>
            </a:r>
            <a:r>
              <a:rPr lang="fr-CA" dirty="0"/>
              <a:t>un contexte </a:t>
            </a:r>
            <a:r>
              <a:rPr lang="fr-CA" dirty="0" smtClean="0"/>
              <a:t>social</a:t>
            </a:r>
            <a:r>
              <a:rPr lang="fr-CA" dirty="0"/>
              <a:t> </a:t>
            </a:r>
          </a:p>
          <a:p>
            <a:pPr lvl="0"/>
            <a:r>
              <a:rPr lang="fr-CA" dirty="0"/>
              <a:t>par une réaction à une lecture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4356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 posé: exposition de la problématique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CA" dirty="0"/>
              <a:t>Il s’agit de la </a:t>
            </a:r>
            <a:r>
              <a:rPr lang="fr-CA" dirty="0" smtClean="0"/>
              <a:t>question, de </a:t>
            </a:r>
            <a:r>
              <a:rPr lang="fr-CA" dirty="0"/>
              <a:t>l’aspect problématique du </a:t>
            </a:r>
            <a:r>
              <a:rPr lang="fr-CA" dirty="0" smtClean="0"/>
              <a:t>sujet, de l’enjeu débattu. </a:t>
            </a:r>
          </a:p>
          <a:p>
            <a:pPr>
              <a:lnSpc>
                <a:spcPct val="200000"/>
              </a:lnSpc>
            </a:pPr>
            <a:r>
              <a:rPr lang="fr-CA" dirty="0" smtClean="0"/>
              <a:t>Se retrouve souvent sous forme de question</a:t>
            </a:r>
          </a:p>
          <a:p>
            <a:pPr>
              <a:lnSpc>
                <a:spcPct val="200000"/>
              </a:lnSpc>
            </a:pPr>
            <a:r>
              <a:rPr lang="fr-CA" dirty="0" smtClean="0"/>
              <a:t>N’OUBLIEZ </a:t>
            </a:r>
            <a:r>
              <a:rPr lang="fr-CA" dirty="0"/>
              <a:t>PAS DE FAIRE UN LIEN AVEC LE SUJET AMENÉ.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6204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Annonce de la prise de position (THÈSE)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CA" dirty="0" smtClean="0"/>
              <a:t>La prise de position doit être énoncée clairement dès l’introduction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Elle peut être énoncée de manière directe (</a:t>
            </a:r>
            <a:r>
              <a:rPr lang="fr-CA" i="1" dirty="0" smtClean="0"/>
              <a:t>Je suis tout à fait contre la peine de mort</a:t>
            </a:r>
            <a:r>
              <a:rPr lang="fr-CA" dirty="0" smtClean="0"/>
              <a:t>) ou indirecte (</a:t>
            </a:r>
            <a:r>
              <a:rPr lang="fr-CA" i="1" dirty="0" smtClean="0"/>
              <a:t>La peine de mort est un concept barbare et éculé</a:t>
            </a:r>
            <a:r>
              <a:rPr lang="fr-CA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On peut utiliser des marques énonciatives: </a:t>
            </a:r>
            <a:r>
              <a:rPr lang="fr-CA" i="1" dirty="0" smtClean="0"/>
              <a:t>je crois que, selon moi, je pense que, …</a:t>
            </a:r>
            <a:endParaRPr lang="fr-CA" i="1" dirty="0"/>
          </a:p>
        </p:txBody>
      </p:sp>
    </p:spTree>
    <p:extLst>
      <p:ext uri="{BB962C8B-B14F-4D97-AF65-F5344CB8AC3E}">
        <p14:creationId xmlns:p14="http://schemas.microsoft.com/office/powerpoint/2010/main" val="163055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Sujet divisé (facultatif): annoncez vos couleurs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/>
              <a:t>C’est une façon d’indiquer aux destinataires quels vont être les principaux arguments sur lesquels va s’appuyer votre thèse.  </a:t>
            </a:r>
            <a:endParaRPr lang="fr-CA" dirty="0" smtClean="0"/>
          </a:p>
          <a:p>
            <a:pPr>
              <a:lnSpc>
                <a:spcPct val="150000"/>
              </a:lnSpc>
            </a:pPr>
            <a:r>
              <a:rPr lang="fr-CA" dirty="0" smtClean="0"/>
              <a:t>On </a:t>
            </a:r>
            <a:r>
              <a:rPr lang="fr-CA" dirty="0"/>
              <a:t>peut diviser le sujet en deux ou trois arguments</a:t>
            </a:r>
            <a:r>
              <a:rPr lang="fr-CA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Assurez-vous d’annoncer les arguments dans le même ordre que celui qui sera développé…</a:t>
            </a:r>
            <a:endParaRPr lang="fr-CA" dirty="0"/>
          </a:p>
          <a:p>
            <a:pPr>
              <a:lnSpc>
                <a:spcPct val="150000"/>
              </a:lnSpc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5607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vous de jouer!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CA" dirty="0" smtClean="0"/>
              <a:t>Des mises en situation et des problématiques vous seront présentées. Vous aurez à en choisir </a:t>
            </a:r>
            <a:r>
              <a:rPr lang="fr-CA" u="sng" dirty="0" smtClean="0"/>
              <a:t>une</a:t>
            </a:r>
            <a:r>
              <a:rPr lang="fr-CA" dirty="0" smtClean="0"/>
              <a:t> et à élaborer une introduction COMPLÈTE (S.A., S.P., Thèse, S.D.) qui comprendra entre 50 et 100 mots.</a:t>
            </a:r>
          </a:p>
          <a:p>
            <a:pPr algn="just">
              <a:lnSpc>
                <a:spcPct val="150000"/>
              </a:lnSpc>
            </a:pPr>
            <a:r>
              <a:rPr lang="fr-CA" dirty="0" smtClean="0"/>
              <a:t>Vous devrez CORRIGER vos erreurs et remettre cette introduction à l’enseignante.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83004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356</Words>
  <Application>Microsoft Office PowerPoint</Application>
  <PresentationFormat>Affichage à l'écran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Civil</vt:lpstr>
      <vt:lpstr>LE TEXTE D’ARGUMENTATION </vt:lpstr>
      <vt:lpstr>Structure de base du texte courant</vt:lpstr>
      <vt:lpstr>Structure de l’introduction dans un texte d’argumentation</vt:lpstr>
      <vt:lpstr>Sujet amené: pour accrocher votre lecteur et le mettre au parfum</vt:lpstr>
      <vt:lpstr>Sujet posé: exposition de la problématique</vt:lpstr>
      <vt:lpstr>Annonce de la prise de position (THÈSE)</vt:lpstr>
      <vt:lpstr>Sujet divisé (facultatif): annoncez vos couleurs</vt:lpstr>
      <vt:lpstr>À vous de jouer!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TEXTE D’ARGUMENTATION</dc:title>
  <dc:creator>Théberge Martine</dc:creator>
  <cp:lastModifiedBy>Théberge Martine</cp:lastModifiedBy>
  <cp:revision>3</cp:revision>
  <dcterms:created xsi:type="dcterms:W3CDTF">2014-01-08T13:11:08Z</dcterms:created>
  <dcterms:modified xsi:type="dcterms:W3CDTF">2014-01-08T13:27:43Z</dcterms:modified>
</cp:coreProperties>
</file>