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9" r:id="rId5"/>
    <p:sldId id="259" r:id="rId6"/>
    <p:sldId id="261" r:id="rId7"/>
    <p:sldId id="260" r:id="rId8"/>
    <p:sldId id="262" r:id="rId9"/>
    <p:sldId id="280" r:id="rId10"/>
    <p:sldId id="263" r:id="rId11"/>
    <p:sldId id="264" r:id="rId12"/>
    <p:sldId id="265" r:id="rId13"/>
    <p:sldId id="282" r:id="rId14"/>
    <p:sldId id="266" r:id="rId15"/>
    <p:sldId id="267" r:id="rId16"/>
    <p:sldId id="281" r:id="rId17"/>
    <p:sldId id="268" r:id="rId18"/>
    <p:sldId id="273" r:id="rId19"/>
    <p:sldId id="283" r:id="rId20"/>
    <p:sldId id="272" r:id="rId21"/>
    <p:sldId id="269" r:id="rId22"/>
    <p:sldId id="270" r:id="rId23"/>
    <p:sldId id="284" r:id="rId24"/>
    <p:sldId id="271" r:id="rId25"/>
    <p:sldId id="274" r:id="rId26"/>
    <p:sldId id="275" r:id="rId27"/>
    <p:sldId id="285" r:id="rId28"/>
    <p:sldId id="276" r:id="rId29"/>
    <p:sldId id="277" r:id="rId30"/>
    <p:sldId id="27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FR" smtClean="0"/>
              <a:t>Modifiez le style du titre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white"/>
        <p:txBody>
          <a:bodyPr/>
          <a:lstStyle/>
          <a:p>
            <a:fld id="{DCBB512A-21BD-4629-BCD3-0AD3275396F1}" type="datetimeFigureOut">
              <a:rPr lang="fr-CA" smtClean="0"/>
              <a:t>2013-05-14</a:t>
            </a:fld>
            <a:endParaRPr lang="fr-CA"/>
          </a:p>
        </p:txBody>
      </p:sp>
      <p:sp>
        <p:nvSpPr>
          <p:cNvPr id="5" name="Footer Placeholder 4"/>
          <p:cNvSpPr>
            <a:spLocks noGrp="1"/>
          </p:cNvSpPr>
          <p:nvPr>
            <p:ph type="ftr" sz="quarter" idx="11"/>
          </p:nvPr>
        </p:nvSpPr>
        <p:spPr bwMode="white"/>
        <p:txBody>
          <a:bodyPr/>
          <a:lstStyle/>
          <a:p>
            <a:endParaRPr lang="fr-CA"/>
          </a:p>
        </p:txBody>
      </p:sp>
      <p:sp>
        <p:nvSpPr>
          <p:cNvPr id="6" name="Slide Number Placeholder 5"/>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CBB512A-21BD-4629-BCD3-0AD3275396F1}" type="datetimeFigureOut">
              <a:rPr lang="fr-CA" smtClean="0"/>
              <a:t>2013-05-14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CBB512A-21BD-4629-BCD3-0AD3275396F1}" type="datetimeFigureOut">
              <a:rPr lang="fr-CA" smtClean="0"/>
              <a:t>2013-05-14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CBB512A-21BD-4629-BCD3-0AD3275396F1}" type="datetimeFigureOut">
              <a:rPr lang="fr-CA" smtClean="0"/>
              <a:t>2013-05-14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D219-264A-4525-B023-96732F83B570}" type="slidenum">
              <a:rPr lang="fr-CA" smtClean="0"/>
              <a:t>‹N°›</a:t>
            </a:fld>
            <a:endParaRPr lang="fr-C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BB512A-21BD-4629-BCD3-0AD3275396F1}" type="datetimeFigureOut">
              <a:rPr lang="fr-CA" smtClean="0"/>
              <a:t>2013-05-14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D5D219-264A-4525-B023-96732F83B570}" type="slidenum">
              <a:rPr lang="fr-CA" smtClean="0"/>
              <a:t>‹N°›</a:t>
            </a:fld>
            <a:endParaRPr lang="fr-C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DCBB512A-21BD-4629-BCD3-0AD3275396F1}" type="datetimeFigureOut">
              <a:rPr lang="fr-CA" smtClean="0"/>
              <a:t>2013-05-14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D219-264A-4525-B023-96732F83B570}" type="slidenum">
              <a:rPr lang="fr-CA" smtClean="0"/>
              <a:t>‹N°›</a:t>
            </a:fld>
            <a:endParaRPr lang="fr-CA"/>
          </a:p>
        </p:txBody>
      </p:sp>
      <p:sp>
        <p:nvSpPr>
          <p:cNvPr id="12" name="Content Placeholder 11"/>
          <p:cNvSpPr>
            <a:spLocks noGrp="1"/>
          </p:cNvSpPr>
          <p:nvPr>
            <p:ph sz="quarter" idx="14"/>
          </p:nvPr>
        </p:nvSpPr>
        <p:spPr>
          <a:xfrm>
            <a:off x="4648200" y="2438400"/>
            <a:ext cx="3124200" cy="3124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DCBB512A-21BD-4629-BCD3-0AD3275396F1}" type="datetimeFigureOut">
              <a:rPr lang="fr-CA" smtClean="0"/>
              <a:t>2013-05-14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CBB512A-21BD-4629-BCD3-0AD3275396F1}" type="datetimeFigureOut">
              <a:rPr lang="fr-CA" smtClean="0"/>
              <a:t>2013-05-14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AD5D219-264A-4525-B023-96732F83B570}" type="slidenum">
              <a:rPr lang="fr-CA" smtClean="0"/>
              <a:t>‹N°›</a:t>
            </a:fld>
            <a:endParaRPr lang="fr-C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BB512A-21BD-4629-BCD3-0AD3275396F1}" type="datetimeFigureOut">
              <a:rPr lang="fr-CA" smtClean="0"/>
              <a:t>2013-05-14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FR" smtClean="0"/>
              <a:t>Modifiez le style du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CBB512A-21BD-4629-BCD3-0AD3275396F1}" type="datetimeFigureOut">
              <a:rPr lang="fr-CA" smtClean="0"/>
              <a:t>2013-05-14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D219-264A-4525-B023-96732F83B570}" type="slidenum">
              <a:rPr lang="fr-CA" smtClean="0"/>
              <a:t>‹N°›</a:t>
            </a:fld>
            <a:endParaRPr lang="fr-CA"/>
          </a:p>
        </p:txBody>
      </p:sp>
      <p:sp>
        <p:nvSpPr>
          <p:cNvPr id="9" name="Content Placeholder 8"/>
          <p:cNvSpPr>
            <a:spLocks noGrp="1"/>
          </p:cNvSpPr>
          <p:nvPr>
            <p:ph sz="quarter" idx="13"/>
          </p:nvPr>
        </p:nvSpPr>
        <p:spPr>
          <a:xfrm>
            <a:off x="1371600" y="1676400"/>
            <a:ext cx="3276600" cy="3505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FR" smtClean="0"/>
              <a:t>Modifiez le style du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CBB512A-21BD-4629-BCD3-0AD3275396F1}" type="datetimeFigureOut">
              <a:rPr lang="fr-CA" smtClean="0"/>
              <a:t>2013-05-14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D5D219-264A-4525-B023-96732F83B570}"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CBB512A-21BD-4629-BCD3-0AD3275396F1}" type="datetimeFigureOut">
              <a:rPr lang="fr-CA" smtClean="0"/>
              <a:t>2013-05-14</a:t>
            </a:fld>
            <a:endParaRPr lang="fr-C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C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AD5D219-264A-4525-B023-96732F83B570}"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poésie</a:t>
            </a:r>
            <a:endParaRPr lang="fr-CA" dirty="0"/>
          </a:p>
        </p:txBody>
      </p:sp>
      <p:sp>
        <p:nvSpPr>
          <p:cNvPr id="3" name="Sous-titre 2"/>
          <p:cNvSpPr>
            <a:spLocks noGrp="1"/>
          </p:cNvSpPr>
          <p:nvPr>
            <p:ph type="subTitle" idx="1"/>
          </p:nvPr>
        </p:nvSpPr>
        <p:spPr/>
        <p:txBody>
          <a:bodyPr>
            <a:noAutofit/>
          </a:bodyPr>
          <a:lstStyle/>
          <a:p>
            <a:r>
              <a:rPr lang="fr-CA" dirty="0" smtClean="0"/>
              <a:t>Quelques grands courants…</a:t>
            </a:r>
          </a:p>
          <a:p>
            <a:r>
              <a:rPr lang="fr-CA" dirty="0" smtClean="0"/>
              <a:t>…plusieurs grands poètes</a:t>
            </a:r>
            <a:endParaRPr lang="fr-CA" dirty="0"/>
          </a:p>
        </p:txBody>
      </p:sp>
    </p:spTree>
    <p:extLst>
      <p:ext uri="{BB962C8B-B14F-4D97-AF65-F5344CB8AC3E}">
        <p14:creationId xmlns:p14="http://schemas.microsoft.com/office/powerpoint/2010/main" val="390407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smtClean="0"/>
              <a:t>Mignonne, allons voir si la rose </a:t>
            </a:r>
            <a:r>
              <a:rPr lang="fr-CA" sz="1800" i="1" dirty="0" smtClean="0"/>
              <a:t>(à cassandre)</a:t>
            </a:r>
            <a:endParaRPr lang="fr-CA" sz="1800" i="1" dirty="0"/>
          </a:p>
        </p:txBody>
      </p:sp>
      <p:sp>
        <p:nvSpPr>
          <p:cNvPr id="3" name="Espace réservé du contenu 2"/>
          <p:cNvSpPr>
            <a:spLocks noGrp="1"/>
          </p:cNvSpPr>
          <p:nvPr>
            <p:ph idx="1"/>
          </p:nvPr>
        </p:nvSpPr>
        <p:spPr/>
        <p:txBody>
          <a:bodyPr numCol="3">
            <a:normAutofit fontScale="92500" lnSpcReduction="20000"/>
          </a:bodyPr>
          <a:lstStyle/>
          <a:p>
            <a:pPr indent="0">
              <a:buNone/>
            </a:pPr>
            <a:r>
              <a:rPr lang="fr-FR" sz="1300" dirty="0">
                <a:latin typeface="Century Gothic" pitchFamily="34" charset="0"/>
              </a:rPr>
              <a:t>Mignonne, allons voir si la rose</a:t>
            </a:r>
            <a:br>
              <a:rPr lang="fr-FR" sz="1300" dirty="0">
                <a:latin typeface="Century Gothic" pitchFamily="34" charset="0"/>
              </a:rPr>
            </a:br>
            <a:r>
              <a:rPr lang="fr-FR" sz="1300" dirty="0">
                <a:latin typeface="Century Gothic" pitchFamily="34" charset="0"/>
              </a:rPr>
              <a:t>Qui ce matin </a:t>
            </a:r>
            <a:r>
              <a:rPr lang="fr-FR" sz="1300" dirty="0" err="1">
                <a:latin typeface="Century Gothic" pitchFamily="34" charset="0"/>
              </a:rPr>
              <a:t>avoit</a:t>
            </a:r>
            <a:r>
              <a:rPr lang="fr-FR" sz="1300" dirty="0">
                <a:latin typeface="Century Gothic" pitchFamily="34" charset="0"/>
              </a:rPr>
              <a:t> </a:t>
            </a:r>
            <a:r>
              <a:rPr lang="fr-FR" sz="1300" dirty="0" err="1">
                <a:latin typeface="Century Gothic" pitchFamily="34" charset="0"/>
              </a:rPr>
              <a:t>desclose</a:t>
            </a:r>
            <a:r>
              <a:rPr lang="fr-FR" sz="1300" dirty="0">
                <a:latin typeface="Century Gothic" pitchFamily="34" charset="0"/>
              </a:rPr>
              <a:t/>
            </a:r>
            <a:br>
              <a:rPr lang="fr-FR" sz="1300" dirty="0">
                <a:latin typeface="Century Gothic" pitchFamily="34" charset="0"/>
              </a:rPr>
            </a:br>
            <a:r>
              <a:rPr lang="fr-FR" sz="1300" dirty="0">
                <a:latin typeface="Century Gothic" pitchFamily="34" charset="0"/>
              </a:rPr>
              <a:t>Sa robe de pourpre au Soleil,</a:t>
            </a:r>
            <a:br>
              <a:rPr lang="fr-FR" sz="1300" dirty="0">
                <a:latin typeface="Century Gothic" pitchFamily="34" charset="0"/>
              </a:rPr>
            </a:br>
            <a:r>
              <a:rPr lang="fr-FR" sz="1300" dirty="0">
                <a:latin typeface="Century Gothic" pitchFamily="34" charset="0"/>
              </a:rPr>
              <a:t>A point perdu ceste vesprée</a:t>
            </a:r>
            <a:br>
              <a:rPr lang="fr-FR" sz="1300" dirty="0">
                <a:latin typeface="Century Gothic" pitchFamily="34" charset="0"/>
              </a:rPr>
            </a:br>
            <a:r>
              <a:rPr lang="fr-FR" sz="1300" dirty="0">
                <a:latin typeface="Century Gothic" pitchFamily="34" charset="0"/>
              </a:rPr>
              <a:t>Les plis de sa robe pourprée,</a:t>
            </a:r>
            <a:br>
              <a:rPr lang="fr-FR" sz="1300" dirty="0">
                <a:latin typeface="Century Gothic" pitchFamily="34" charset="0"/>
              </a:rPr>
            </a:br>
            <a:r>
              <a:rPr lang="fr-FR" sz="1300" dirty="0">
                <a:latin typeface="Century Gothic" pitchFamily="34" charset="0"/>
              </a:rPr>
              <a:t>Et son teint au </a:t>
            </a:r>
            <a:r>
              <a:rPr lang="fr-FR" sz="1300" dirty="0" err="1">
                <a:latin typeface="Century Gothic" pitchFamily="34" charset="0"/>
              </a:rPr>
              <a:t>vostre</a:t>
            </a:r>
            <a:r>
              <a:rPr lang="fr-FR" sz="1300" dirty="0">
                <a:latin typeface="Century Gothic" pitchFamily="34" charset="0"/>
              </a:rPr>
              <a:t> pareil.</a:t>
            </a:r>
            <a:br>
              <a:rPr lang="fr-FR" sz="1300" dirty="0">
                <a:latin typeface="Century Gothic" pitchFamily="34" charset="0"/>
              </a:rPr>
            </a:br>
            <a:r>
              <a:rPr lang="fr-FR" sz="1300" dirty="0">
                <a:latin typeface="Century Gothic" pitchFamily="34" charset="0"/>
              </a:rPr>
              <a:t/>
            </a:r>
            <a:br>
              <a:rPr lang="fr-FR" sz="1300" dirty="0">
                <a:latin typeface="Century Gothic" pitchFamily="34" charset="0"/>
              </a:rPr>
            </a:br>
            <a:r>
              <a:rPr lang="fr-FR" sz="1300" dirty="0">
                <a:latin typeface="Century Gothic" pitchFamily="34" charset="0"/>
              </a:rPr>
              <a:t>Las ! voyez comme en peu d'espace,</a:t>
            </a:r>
            <a:br>
              <a:rPr lang="fr-FR" sz="1300" dirty="0">
                <a:latin typeface="Century Gothic" pitchFamily="34" charset="0"/>
              </a:rPr>
            </a:br>
            <a:r>
              <a:rPr lang="fr-FR" sz="1300" dirty="0">
                <a:latin typeface="Century Gothic" pitchFamily="34" charset="0"/>
              </a:rPr>
              <a:t>Mignonne, elle a dessus la place</a:t>
            </a:r>
            <a:br>
              <a:rPr lang="fr-FR" sz="1300" dirty="0">
                <a:latin typeface="Century Gothic" pitchFamily="34" charset="0"/>
              </a:rPr>
            </a:br>
            <a:r>
              <a:rPr lang="fr-FR" sz="1300" dirty="0">
                <a:latin typeface="Century Gothic" pitchFamily="34" charset="0"/>
              </a:rPr>
              <a:t>Las ! las ses </a:t>
            </a:r>
            <a:r>
              <a:rPr lang="fr-FR" sz="1300" dirty="0" err="1">
                <a:latin typeface="Century Gothic" pitchFamily="34" charset="0"/>
              </a:rPr>
              <a:t>beautez</a:t>
            </a:r>
            <a:r>
              <a:rPr lang="fr-FR" sz="1300" dirty="0">
                <a:latin typeface="Century Gothic" pitchFamily="34" charset="0"/>
              </a:rPr>
              <a:t> laissé </a:t>
            </a:r>
            <a:r>
              <a:rPr lang="fr-FR" sz="1300" dirty="0" err="1">
                <a:latin typeface="Century Gothic" pitchFamily="34" charset="0"/>
              </a:rPr>
              <a:t>cheoir</a:t>
            </a:r>
            <a:r>
              <a:rPr lang="fr-FR" sz="1300" dirty="0">
                <a:latin typeface="Century Gothic" pitchFamily="34" charset="0"/>
              </a:rPr>
              <a:t> !</a:t>
            </a:r>
            <a:br>
              <a:rPr lang="fr-FR" sz="1300" dirty="0">
                <a:latin typeface="Century Gothic" pitchFamily="34" charset="0"/>
              </a:rPr>
            </a:br>
            <a:r>
              <a:rPr lang="fr-FR" sz="1300" dirty="0">
                <a:latin typeface="Century Gothic" pitchFamily="34" charset="0"/>
              </a:rPr>
              <a:t>Ô </a:t>
            </a:r>
            <a:r>
              <a:rPr lang="fr-FR" sz="1300" dirty="0" err="1">
                <a:latin typeface="Century Gothic" pitchFamily="34" charset="0"/>
              </a:rPr>
              <a:t>vrayment</a:t>
            </a:r>
            <a:r>
              <a:rPr lang="fr-FR" sz="1300" dirty="0">
                <a:latin typeface="Century Gothic" pitchFamily="34" charset="0"/>
              </a:rPr>
              <a:t> </a:t>
            </a:r>
            <a:r>
              <a:rPr lang="fr-FR" sz="1300" dirty="0" err="1">
                <a:latin typeface="Century Gothic" pitchFamily="34" charset="0"/>
              </a:rPr>
              <a:t>marastre</a:t>
            </a:r>
            <a:r>
              <a:rPr lang="fr-FR" sz="1300" dirty="0">
                <a:latin typeface="Century Gothic" pitchFamily="34" charset="0"/>
              </a:rPr>
              <a:t> Nature,</a:t>
            </a:r>
            <a:br>
              <a:rPr lang="fr-FR" sz="1300" dirty="0">
                <a:latin typeface="Century Gothic" pitchFamily="34" charset="0"/>
              </a:rPr>
            </a:br>
            <a:r>
              <a:rPr lang="fr-FR" sz="1300" dirty="0">
                <a:latin typeface="Century Gothic" pitchFamily="34" charset="0"/>
              </a:rPr>
              <a:t>Puis qu'une telle fleur ne dure</a:t>
            </a:r>
            <a:br>
              <a:rPr lang="fr-FR" sz="1300" dirty="0">
                <a:latin typeface="Century Gothic" pitchFamily="34" charset="0"/>
              </a:rPr>
            </a:br>
            <a:r>
              <a:rPr lang="fr-FR" sz="1300" dirty="0">
                <a:latin typeface="Century Gothic" pitchFamily="34" charset="0"/>
              </a:rPr>
              <a:t>Que du matin jusques au soir !</a:t>
            </a:r>
            <a:br>
              <a:rPr lang="fr-FR" sz="1300" dirty="0">
                <a:latin typeface="Century Gothic" pitchFamily="34" charset="0"/>
              </a:rPr>
            </a:br>
            <a:r>
              <a:rPr lang="fr-FR" sz="1300" dirty="0">
                <a:latin typeface="Century Gothic" pitchFamily="34" charset="0"/>
              </a:rPr>
              <a:t/>
            </a:r>
            <a:br>
              <a:rPr lang="fr-FR" sz="1300" dirty="0">
                <a:latin typeface="Century Gothic" pitchFamily="34" charset="0"/>
              </a:rPr>
            </a:br>
            <a:r>
              <a:rPr lang="fr-FR" sz="1300" dirty="0">
                <a:latin typeface="Century Gothic" pitchFamily="34" charset="0"/>
              </a:rPr>
              <a:t>Donc, si vous me croyez, mignonne,</a:t>
            </a:r>
            <a:br>
              <a:rPr lang="fr-FR" sz="1300" dirty="0">
                <a:latin typeface="Century Gothic" pitchFamily="34" charset="0"/>
              </a:rPr>
            </a:br>
            <a:r>
              <a:rPr lang="fr-FR" sz="1300" dirty="0">
                <a:latin typeface="Century Gothic" pitchFamily="34" charset="0"/>
              </a:rPr>
              <a:t>Tandis que </a:t>
            </a:r>
            <a:r>
              <a:rPr lang="fr-FR" sz="1300" dirty="0" err="1">
                <a:latin typeface="Century Gothic" pitchFamily="34" charset="0"/>
              </a:rPr>
              <a:t>vostre</a:t>
            </a:r>
            <a:r>
              <a:rPr lang="fr-FR" sz="1300" dirty="0">
                <a:latin typeface="Century Gothic" pitchFamily="34" charset="0"/>
              </a:rPr>
              <a:t> âge </a:t>
            </a:r>
            <a:r>
              <a:rPr lang="fr-FR" sz="1300" dirty="0" err="1">
                <a:latin typeface="Century Gothic" pitchFamily="34" charset="0"/>
              </a:rPr>
              <a:t>fleuronne</a:t>
            </a:r>
            <a:r>
              <a:rPr lang="fr-FR" sz="1300" dirty="0">
                <a:latin typeface="Century Gothic" pitchFamily="34" charset="0"/>
              </a:rPr>
              <a:t/>
            </a:r>
            <a:br>
              <a:rPr lang="fr-FR" sz="1300" dirty="0">
                <a:latin typeface="Century Gothic" pitchFamily="34" charset="0"/>
              </a:rPr>
            </a:br>
            <a:r>
              <a:rPr lang="fr-FR" sz="1300" dirty="0">
                <a:latin typeface="Century Gothic" pitchFamily="34" charset="0"/>
              </a:rPr>
              <a:t>En sa plus verte nouveauté,</a:t>
            </a:r>
            <a:br>
              <a:rPr lang="fr-FR" sz="1300" dirty="0">
                <a:latin typeface="Century Gothic" pitchFamily="34" charset="0"/>
              </a:rPr>
            </a:br>
            <a:r>
              <a:rPr lang="fr-FR" sz="1300" dirty="0">
                <a:latin typeface="Century Gothic" pitchFamily="34" charset="0"/>
              </a:rPr>
              <a:t>Cueillez, cueillez </a:t>
            </a:r>
            <a:r>
              <a:rPr lang="fr-FR" sz="1300" dirty="0" err="1">
                <a:latin typeface="Century Gothic" pitchFamily="34" charset="0"/>
              </a:rPr>
              <a:t>vostre</a:t>
            </a:r>
            <a:r>
              <a:rPr lang="fr-FR" sz="1300" dirty="0">
                <a:latin typeface="Century Gothic" pitchFamily="34" charset="0"/>
              </a:rPr>
              <a:t> jeunesse :</a:t>
            </a:r>
            <a:br>
              <a:rPr lang="fr-FR" sz="1300" dirty="0">
                <a:latin typeface="Century Gothic" pitchFamily="34" charset="0"/>
              </a:rPr>
            </a:br>
            <a:r>
              <a:rPr lang="fr-FR" sz="1300" dirty="0">
                <a:latin typeface="Century Gothic" pitchFamily="34" charset="0"/>
              </a:rPr>
              <a:t>Comme à ceste fleur la vieillesse</a:t>
            </a:r>
            <a:br>
              <a:rPr lang="fr-FR" sz="1300" dirty="0">
                <a:latin typeface="Century Gothic" pitchFamily="34" charset="0"/>
              </a:rPr>
            </a:br>
            <a:r>
              <a:rPr lang="fr-FR" sz="1300" dirty="0">
                <a:latin typeface="Century Gothic" pitchFamily="34" charset="0"/>
              </a:rPr>
              <a:t>Fera ternir </a:t>
            </a:r>
            <a:r>
              <a:rPr lang="fr-FR" sz="1300" dirty="0" err="1">
                <a:latin typeface="Century Gothic" pitchFamily="34" charset="0"/>
              </a:rPr>
              <a:t>vostre</a:t>
            </a:r>
            <a:r>
              <a:rPr lang="fr-FR" sz="1300" dirty="0">
                <a:latin typeface="Century Gothic" pitchFamily="34" charset="0"/>
              </a:rPr>
              <a:t> beauté.</a:t>
            </a:r>
            <a:endParaRPr lang="fr-CA" sz="1300" dirty="0">
              <a:latin typeface="Century Gothic" pitchFamily="34" charset="0"/>
            </a:endParaRPr>
          </a:p>
          <a:p>
            <a:pPr indent="0">
              <a:buNone/>
            </a:pPr>
            <a:endParaRPr lang="fr-CA" dirty="0">
              <a:latin typeface="Century Gothic" pitchFamily="34" charset="0"/>
            </a:endParaRPr>
          </a:p>
        </p:txBody>
      </p:sp>
    </p:spTree>
    <p:extLst>
      <p:ext uri="{BB962C8B-B14F-4D97-AF65-F5344CB8AC3E}">
        <p14:creationId xmlns:p14="http://schemas.microsoft.com/office/powerpoint/2010/main" val="406106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Xvii</a:t>
            </a:r>
            <a:r>
              <a:rPr lang="fr-CA" baseline="30000" dirty="0" err="1" smtClean="0"/>
              <a:t>e</a:t>
            </a:r>
            <a:r>
              <a:rPr lang="fr-CA" dirty="0" smtClean="0"/>
              <a:t> siècle</a:t>
            </a:r>
            <a:endParaRPr lang="fr-CA" dirty="0"/>
          </a:p>
        </p:txBody>
      </p:sp>
      <p:sp>
        <p:nvSpPr>
          <p:cNvPr id="3" name="Espace réservé du contenu 2"/>
          <p:cNvSpPr>
            <a:spLocks noGrp="1"/>
          </p:cNvSpPr>
          <p:nvPr>
            <p:ph idx="1"/>
          </p:nvPr>
        </p:nvSpPr>
        <p:spPr/>
        <p:txBody>
          <a:bodyPr>
            <a:normAutofit fontScale="77500" lnSpcReduction="20000"/>
          </a:bodyPr>
          <a:lstStyle/>
          <a:p>
            <a:pPr indent="0" algn="ctr">
              <a:buNone/>
            </a:pPr>
            <a:r>
              <a:rPr lang="fr-CA" sz="3200" b="1" dirty="0" smtClean="0">
                <a:latin typeface="Century Gothic" pitchFamily="34" charset="0"/>
              </a:rPr>
              <a:t>Le classicisme</a:t>
            </a:r>
          </a:p>
          <a:p>
            <a:pPr indent="0" algn="just">
              <a:buNone/>
            </a:pPr>
            <a:r>
              <a:rPr lang="fr-FR" dirty="0">
                <a:latin typeface="Century Gothic" pitchFamily="34" charset="0"/>
              </a:rPr>
              <a:t>Le classicisme est un mouvement littéraire qui se développe en France, et plus largement en Europe, à la frontière entre le </a:t>
            </a:r>
            <a:r>
              <a:rPr lang="fr-FR" cap="small" dirty="0">
                <a:latin typeface="Century Gothic" pitchFamily="34" charset="0"/>
              </a:rPr>
              <a:t>XVII</a:t>
            </a:r>
            <a:r>
              <a:rPr lang="fr-FR" baseline="30000" dirty="0">
                <a:latin typeface="Century Gothic" pitchFamily="34" charset="0"/>
              </a:rPr>
              <a:t>e</a:t>
            </a:r>
            <a:r>
              <a:rPr lang="fr-FR" dirty="0">
                <a:latin typeface="Century Gothic" pitchFamily="34" charset="0"/>
              </a:rPr>
              <a:t> siècle et le </a:t>
            </a:r>
            <a:r>
              <a:rPr lang="fr-FR" cap="small" dirty="0">
                <a:latin typeface="Century Gothic" pitchFamily="34" charset="0"/>
              </a:rPr>
              <a:t>XVIII</a:t>
            </a:r>
            <a:r>
              <a:rPr lang="fr-FR" baseline="30000" dirty="0">
                <a:latin typeface="Century Gothic" pitchFamily="34" charset="0"/>
              </a:rPr>
              <a:t>e</a:t>
            </a:r>
            <a:r>
              <a:rPr lang="fr-FR" dirty="0">
                <a:latin typeface="Century Gothic" pitchFamily="34" charset="0"/>
              </a:rPr>
              <a:t> siècle, de 1660 à 1715. Il se définit par un ensemble de valeurs et de critères qui dessinent un idéal s'incarnant dans l’« honnête homme » et qui développent une esthétique fondée sur une recherche de la perfection, son maître mot est la raison</a:t>
            </a:r>
            <a:r>
              <a:rPr lang="fr-FR" dirty="0" smtClean="0">
                <a:latin typeface="Century Gothic" pitchFamily="34" charset="0"/>
              </a:rPr>
              <a:t>. Un ensemble de </a:t>
            </a:r>
            <a:r>
              <a:rPr lang="fr-FR" dirty="0" smtClean="0">
                <a:latin typeface="Century Gothic" pitchFamily="34" charset="0"/>
              </a:rPr>
              <a:t>règles très strictes </a:t>
            </a:r>
            <a:r>
              <a:rPr lang="fr-FR" dirty="0" smtClean="0">
                <a:latin typeface="Century Gothic" pitchFamily="34" charset="0"/>
              </a:rPr>
              <a:t>définissent la versification en poésie.</a:t>
            </a:r>
            <a:endParaRPr lang="fr-CA" dirty="0">
              <a:latin typeface="Century Gothic" pitchFamily="34" charset="0"/>
            </a:endParaRPr>
          </a:p>
          <a:p>
            <a:pPr indent="0">
              <a:buNone/>
            </a:pPr>
            <a:endParaRPr lang="fr-CA" dirty="0"/>
          </a:p>
        </p:txBody>
      </p:sp>
    </p:spTree>
    <p:extLst>
      <p:ext uri="{BB962C8B-B14F-4D97-AF65-F5344CB8AC3E}">
        <p14:creationId xmlns:p14="http://schemas.microsoft.com/office/powerpoint/2010/main" val="3659032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Nicolas </a:t>
            </a:r>
            <a:r>
              <a:rPr lang="fr-CA" dirty="0" err="1" smtClean="0"/>
              <a:t>boileau</a:t>
            </a:r>
            <a:endParaRPr lang="fr-CA" dirty="0"/>
          </a:p>
        </p:txBody>
      </p:sp>
      <p:sp>
        <p:nvSpPr>
          <p:cNvPr id="3" name="Espace réservé du contenu 2"/>
          <p:cNvSpPr>
            <a:spLocks noGrp="1"/>
          </p:cNvSpPr>
          <p:nvPr>
            <p:ph idx="1"/>
          </p:nvPr>
        </p:nvSpPr>
        <p:spPr/>
        <p:txBody>
          <a:bodyPr/>
          <a:lstStyle/>
          <a:p>
            <a:pPr indent="0" algn="just">
              <a:buNone/>
            </a:pPr>
            <a:r>
              <a:rPr lang="fr-FR" dirty="0">
                <a:latin typeface="Century Gothic" pitchFamily="34" charset="0"/>
              </a:rPr>
              <a:t>Nicolas </a:t>
            </a:r>
            <a:r>
              <a:rPr lang="fr-FR" dirty="0" smtClean="0">
                <a:latin typeface="Century Gothic" pitchFamily="34" charset="0"/>
              </a:rPr>
              <a:t>Boileau, </a:t>
            </a:r>
            <a:r>
              <a:rPr lang="fr-FR" dirty="0">
                <a:latin typeface="Century Gothic" pitchFamily="34" charset="0"/>
              </a:rPr>
              <a:t>le « législateur du Parnasse » </a:t>
            </a:r>
            <a:r>
              <a:rPr lang="fr-FR" dirty="0" smtClean="0">
                <a:latin typeface="Century Gothic" pitchFamily="34" charset="0"/>
              </a:rPr>
              <a:t>(le Parnasse étant une école littéraire classique exigeant rigueur et discipline), né en 1636 </a:t>
            </a:r>
            <a:r>
              <a:rPr lang="fr-FR" dirty="0">
                <a:latin typeface="Century Gothic" pitchFamily="34" charset="0"/>
              </a:rPr>
              <a:t>à </a:t>
            </a:r>
            <a:r>
              <a:rPr lang="fr-FR" dirty="0" smtClean="0">
                <a:latin typeface="Century Gothic" pitchFamily="34" charset="0"/>
              </a:rPr>
              <a:t>Paris </a:t>
            </a:r>
            <a:r>
              <a:rPr lang="fr-FR" dirty="0">
                <a:latin typeface="Century Gothic" pitchFamily="34" charset="0"/>
              </a:rPr>
              <a:t>et mort </a:t>
            </a:r>
            <a:r>
              <a:rPr lang="fr-FR" dirty="0" smtClean="0">
                <a:latin typeface="Century Gothic" pitchFamily="34" charset="0"/>
              </a:rPr>
              <a:t>en 1711 </a:t>
            </a:r>
            <a:r>
              <a:rPr lang="fr-FR" dirty="0">
                <a:latin typeface="Century Gothic" pitchFamily="34" charset="0"/>
              </a:rPr>
              <a:t>à </a:t>
            </a:r>
            <a:r>
              <a:rPr lang="fr-FR" dirty="0" smtClean="0">
                <a:latin typeface="Century Gothic" pitchFamily="34" charset="0"/>
              </a:rPr>
              <a:t>Paris, </a:t>
            </a:r>
            <a:r>
              <a:rPr lang="fr-FR" dirty="0">
                <a:latin typeface="Century Gothic" pitchFamily="34" charset="0"/>
              </a:rPr>
              <a:t>est un poète, écrivain et critique français</a:t>
            </a:r>
            <a:r>
              <a:rPr lang="fr-FR" dirty="0" smtClean="0">
                <a:latin typeface="Century Gothic" pitchFamily="34" charset="0"/>
              </a:rPr>
              <a:t>.</a:t>
            </a:r>
          </a:p>
          <a:p>
            <a:pPr indent="0" algn="just">
              <a:buNone/>
            </a:pPr>
            <a:r>
              <a:rPr lang="fr-FR" dirty="0" smtClean="0">
                <a:latin typeface="Century Gothic" pitchFamily="34" charset="0"/>
              </a:rPr>
              <a:t>Digne représentant du style classique, il publie d’abord des satires, puis se lance dans une œuvre plus mûre, des </a:t>
            </a:r>
            <a:r>
              <a:rPr lang="fr-FR" i="1" dirty="0" smtClean="0">
                <a:latin typeface="Century Gothic" pitchFamily="34" charset="0"/>
              </a:rPr>
              <a:t>Épîtres</a:t>
            </a:r>
            <a:r>
              <a:rPr lang="fr-FR" dirty="0" smtClean="0">
                <a:latin typeface="Century Gothic" pitchFamily="34" charset="0"/>
              </a:rPr>
              <a:t>.</a:t>
            </a:r>
          </a:p>
        </p:txBody>
      </p:sp>
    </p:spTree>
    <p:extLst>
      <p:ext uri="{BB962C8B-B14F-4D97-AF65-F5344CB8AC3E}">
        <p14:creationId xmlns:p14="http://schemas.microsoft.com/office/powerpoint/2010/main" val="242350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320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24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Chant premier</a:t>
            </a:r>
            <a:r>
              <a:rPr lang="fr-CA" sz="2200" i="1" dirty="0" smtClean="0"/>
              <a:t>(extrait)</a:t>
            </a:r>
            <a:endParaRPr lang="fr-CA" sz="2200" i="1" dirty="0"/>
          </a:p>
        </p:txBody>
      </p:sp>
      <p:sp>
        <p:nvSpPr>
          <p:cNvPr id="3" name="Espace réservé du contenu 2"/>
          <p:cNvSpPr>
            <a:spLocks noGrp="1"/>
          </p:cNvSpPr>
          <p:nvPr>
            <p:ph idx="1"/>
          </p:nvPr>
        </p:nvSpPr>
        <p:spPr/>
        <p:txBody>
          <a:bodyPr numCol="2">
            <a:normAutofit fontScale="62500" lnSpcReduction="20000"/>
          </a:bodyPr>
          <a:lstStyle/>
          <a:p>
            <a:pPr indent="0">
              <a:buNone/>
            </a:pPr>
            <a:r>
              <a:rPr lang="fr-FR" dirty="0">
                <a:latin typeface="Century Gothic" pitchFamily="34" charset="0"/>
              </a:rPr>
              <a:t>Je chante les combats, et ce prélat terrible</a:t>
            </a:r>
            <a:br>
              <a:rPr lang="fr-FR" dirty="0">
                <a:latin typeface="Century Gothic" pitchFamily="34" charset="0"/>
              </a:rPr>
            </a:br>
            <a:r>
              <a:rPr lang="fr-FR" dirty="0">
                <a:latin typeface="Century Gothic" pitchFamily="34" charset="0"/>
              </a:rPr>
              <a:t>Qui par ses longs travaux et sa force invincible,</a:t>
            </a:r>
            <a:br>
              <a:rPr lang="fr-FR" dirty="0">
                <a:latin typeface="Century Gothic" pitchFamily="34" charset="0"/>
              </a:rPr>
            </a:br>
            <a:r>
              <a:rPr lang="fr-FR" dirty="0">
                <a:latin typeface="Century Gothic" pitchFamily="34" charset="0"/>
              </a:rPr>
              <a:t>Dans une illustre église exerçant son grand </a:t>
            </a:r>
            <a:r>
              <a:rPr lang="fr-FR" dirty="0" err="1">
                <a:latin typeface="Century Gothic" pitchFamily="34" charset="0"/>
              </a:rPr>
              <a:t>coeur</a:t>
            </a:r>
            <a:r>
              <a:rPr lang="fr-FR" dirty="0">
                <a:latin typeface="Century Gothic" pitchFamily="34" charset="0"/>
              </a:rPr>
              <a:t>,</a:t>
            </a:r>
            <a:br>
              <a:rPr lang="fr-FR" dirty="0">
                <a:latin typeface="Century Gothic" pitchFamily="34" charset="0"/>
              </a:rPr>
            </a:br>
            <a:r>
              <a:rPr lang="fr-FR" dirty="0">
                <a:latin typeface="Century Gothic" pitchFamily="34" charset="0"/>
              </a:rPr>
              <a:t>Fit placer à la fin un lutrin dans le </a:t>
            </a:r>
            <a:r>
              <a:rPr lang="fr-FR" dirty="0" err="1">
                <a:latin typeface="Century Gothic" pitchFamily="34" charset="0"/>
              </a:rPr>
              <a:t>choeur</a:t>
            </a:r>
            <a:r>
              <a:rPr lang="fr-FR" dirty="0">
                <a:latin typeface="Century Gothic" pitchFamily="34" charset="0"/>
              </a:rPr>
              <a:t>.</a:t>
            </a:r>
            <a:br>
              <a:rPr lang="fr-FR" dirty="0">
                <a:latin typeface="Century Gothic" pitchFamily="34" charset="0"/>
              </a:rPr>
            </a:br>
            <a:r>
              <a:rPr lang="fr-FR" dirty="0">
                <a:latin typeface="Century Gothic" pitchFamily="34" charset="0"/>
              </a:rPr>
              <a:t>C'est en vain que le chantre, abusant d'un faux titre,</a:t>
            </a:r>
            <a:br>
              <a:rPr lang="fr-FR" dirty="0">
                <a:latin typeface="Century Gothic" pitchFamily="34" charset="0"/>
              </a:rPr>
            </a:br>
            <a:r>
              <a:rPr lang="fr-FR" dirty="0">
                <a:latin typeface="Century Gothic" pitchFamily="34" charset="0"/>
              </a:rPr>
              <a:t>Deux fois l'en fit ôter par les mains du chapitre :</a:t>
            </a:r>
            <a:br>
              <a:rPr lang="fr-FR" dirty="0">
                <a:latin typeface="Century Gothic" pitchFamily="34" charset="0"/>
              </a:rPr>
            </a:br>
            <a:r>
              <a:rPr lang="fr-FR" dirty="0">
                <a:latin typeface="Century Gothic" pitchFamily="34" charset="0"/>
              </a:rPr>
              <a:t>Ce prélat, sur le banc de son rival altier</a:t>
            </a:r>
            <a:br>
              <a:rPr lang="fr-FR" dirty="0">
                <a:latin typeface="Century Gothic" pitchFamily="34" charset="0"/>
              </a:rPr>
            </a:br>
            <a:r>
              <a:rPr lang="fr-FR" dirty="0">
                <a:latin typeface="Century Gothic" pitchFamily="34" charset="0"/>
              </a:rPr>
              <a:t>Deux fois le reportant, l'en couvrit tout entier.</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Muse redis-mois donc quelle ardeur de vengeance</a:t>
            </a:r>
            <a:br>
              <a:rPr lang="fr-FR" dirty="0">
                <a:latin typeface="Century Gothic" pitchFamily="34" charset="0"/>
              </a:rPr>
            </a:br>
            <a:r>
              <a:rPr lang="fr-FR" dirty="0">
                <a:latin typeface="Century Gothic" pitchFamily="34" charset="0"/>
              </a:rPr>
              <a:t>De ces hommes sacrés rompit l'intelligence,</a:t>
            </a:r>
            <a:br>
              <a:rPr lang="fr-FR" dirty="0">
                <a:latin typeface="Century Gothic" pitchFamily="34" charset="0"/>
              </a:rPr>
            </a:br>
            <a:r>
              <a:rPr lang="fr-FR" dirty="0">
                <a:latin typeface="Century Gothic" pitchFamily="34" charset="0"/>
              </a:rPr>
              <a:t>Et troubla si longtemps deux célèbres rivaux.</a:t>
            </a:r>
            <a:br>
              <a:rPr lang="fr-FR" dirty="0">
                <a:latin typeface="Century Gothic" pitchFamily="34" charset="0"/>
              </a:rPr>
            </a:br>
            <a:r>
              <a:rPr lang="fr-FR" dirty="0">
                <a:latin typeface="Century Gothic" pitchFamily="34" charset="0"/>
              </a:rPr>
              <a:t>Tant de fiel entre-t-il dans l'âme des dévots !</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Et toi, fameux héros, dont la sage entremise</a:t>
            </a:r>
            <a:br>
              <a:rPr lang="fr-FR" dirty="0">
                <a:latin typeface="Century Gothic" pitchFamily="34" charset="0"/>
              </a:rPr>
            </a:br>
            <a:r>
              <a:rPr lang="fr-FR" dirty="0">
                <a:latin typeface="Century Gothic" pitchFamily="34" charset="0"/>
              </a:rPr>
              <a:t>De ce schisme naissant débarrassa l'Eglise,</a:t>
            </a:r>
            <a:br>
              <a:rPr lang="fr-FR" dirty="0">
                <a:latin typeface="Century Gothic" pitchFamily="34" charset="0"/>
              </a:rPr>
            </a:br>
            <a:r>
              <a:rPr lang="fr-FR" dirty="0">
                <a:latin typeface="Century Gothic" pitchFamily="34" charset="0"/>
              </a:rPr>
              <a:t>Viens d'un regard heureux animer mon projet,</a:t>
            </a:r>
            <a:br>
              <a:rPr lang="fr-FR" dirty="0">
                <a:latin typeface="Century Gothic" pitchFamily="34" charset="0"/>
              </a:rPr>
            </a:br>
            <a:r>
              <a:rPr lang="fr-FR" dirty="0">
                <a:latin typeface="Century Gothic" pitchFamily="34" charset="0"/>
              </a:rPr>
              <a:t>Et </a:t>
            </a:r>
            <a:r>
              <a:rPr lang="fr-FR" dirty="0" err="1">
                <a:latin typeface="Century Gothic" pitchFamily="34" charset="0"/>
              </a:rPr>
              <a:t>garde-toi</a:t>
            </a:r>
            <a:r>
              <a:rPr lang="fr-FR" dirty="0">
                <a:latin typeface="Century Gothic" pitchFamily="34" charset="0"/>
              </a:rPr>
              <a:t> de rire en ce grave sujet.</a:t>
            </a:r>
            <a:br>
              <a:rPr lang="fr-FR" dirty="0">
                <a:latin typeface="Century Gothic" pitchFamily="34" charset="0"/>
              </a:rPr>
            </a:br>
            <a:endParaRPr lang="fr-CA" dirty="0">
              <a:latin typeface="Century Gothic" pitchFamily="34" charset="0"/>
            </a:endParaRPr>
          </a:p>
        </p:txBody>
      </p:sp>
    </p:spTree>
    <p:extLst>
      <p:ext uri="{BB962C8B-B14F-4D97-AF65-F5344CB8AC3E}">
        <p14:creationId xmlns:p14="http://schemas.microsoft.com/office/powerpoint/2010/main" val="2560777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numCol="2">
            <a:normAutofit fontScale="62500" lnSpcReduction="20000"/>
          </a:bodyPr>
          <a:lstStyle/>
          <a:p>
            <a:pPr indent="0">
              <a:buNone/>
            </a:pPr>
            <a:r>
              <a:rPr lang="fr-FR" dirty="0">
                <a:latin typeface="Century Gothic" pitchFamily="34" charset="0"/>
              </a:rPr>
              <a:t>Paris voyait fleurir son antique chapelle :</a:t>
            </a:r>
            <a:br>
              <a:rPr lang="fr-FR" dirty="0">
                <a:latin typeface="Century Gothic" pitchFamily="34" charset="0"/>
              </a:rPr>
            </a:br>
            <a:r>
              <a:rPr lang="fr-FR" dirty="0">
                <a:latin typeface="Century Gothic" pitchFamily="34" charset="0"/>
              </a:rPr>
              <a:t>Ses chanoines vermeils et brillants de santé</a:t>
            </a:r>
            <a:br>
              <a:rPr lang="fr-FR" dirty="0">
                <a:latin typeface="Century Gothic" pitchFamily="34" charset="0"/>
              </a:rPr>
            </a:br>
            <a:r>
              <a:rPr lang="fr-FR" dirty="0">
                <a:latin typeface="Century Gothic" pitchFamily="34" charset="0"/>
              </a:rPr>
              <a:t>S'engraissaient d'une longue et sainte oisiveté ;</a:t>
            </a:r>
            <a:br>
              <a:rPr lang="fr-FR" dirty="0">
                <a:latin typeface="Century Gothic" pitchFamily="34" charset="0"/>
              </a:rPr>
            </a:br>
            <a:r>
              <a:rPr lang="fr-FR" dirty="0">
                <a:latin typeface="Century Gothic" pitchFamily="34" charset="0"/>
              </a:rPr>
              <a:t>Sans sortir de leurs lits plus doux que des hermines,</a:t>
            </a:r>
            <a:br>
              <a:rPr lang="fr-FR" dirty="0">
                <a:latin typeface="Century Gothic" pitchFamily="34" charset="0"/>
              </a:rPr>
            </a:br>
            <a:r>
              <a:rPr lang="fr-FR" dirty="0">
                <a:latin typeface="Century Gothic" pitchFamily="34" charset="0"/>
              </a:rPr>
              <a:t>Ces pieux fainéants faisaient chanter matines,</a:t>
            </a:r>
            <a:br>
              <a:rPr lang="fr-FR" dirty="0">
                <a:latin typeface="Century Gothic" pitchFamily="34" charset="0"/>
              </a:rPr>
            </a:br>
            <a:r>
              <a:rPr lang="fr-FR" dirty="0">
                <a:latin typeface="Century Gothic" pitchFamily="34" charset="0"/>
              </a:rPr>
              <a:t>Veillaient à bien dîner, et laissaient en leur lieu</a:t>
            </a:r>
            <a:br>
              <a:rPr lang="fr-FR" dirty="0">
                <a:latin typeface="Century Gothic" pitchFamily="34" charset="0"/>
              </a:rPr>
            </a:br>
            <a:r>
              <a:rPr lang="fr-FR" dirty="0">
                <a:latin typeface="Century Gothic" pitchFamily="34" charset="0"/>
              </a:rPr>
              <a:t>A des chantres gagés le soin de louer Dieu :</a:t>
            </a:r>
            <a:br>
              <a:rPr lang="fr-FR" dirty="0">
                <a:latin typeface="Century Gothic" pitchFamily="34" charset="0"/>
              </a:rPr>
            </a:br>
            <a:r>
              <a:rPr lang="fr-FR" dirty="0">
                <a:latin typeface="Century Gothic" pitchFamily="34" charset="0"/>
              </a:rPr>
              <a:t>Quand la Discorde, encore toute noire de crimes,</a:t>
            </a:r>
            <a:br>
              <a:rPr lang="fr-FR" dirty="0">
                <a:latin typeface="Century Gothic" pitchFamily="34" charset="0"/>
              </a:rPr>
            </a:br>
            <a:r>
              <a:rPr lang="fr-FR" dirty="0">
                <a:latin typeface="Century Gothic" pitchFamily="34" charset="0"/>
              </a:rPr>
              <a:t>Sortant des Cordeliers pour aller aux Minimes,</a:t>
            </a:r>
            <a:br>
              <a:rPr lang="fr-FR" dirty="0">
                <a:latin typeface="Century Gothic" pitchFamily="34" charset="0"/>
              </a:rPr>
            </a:br>
            <a:r>
              <a:rPr lang="fr-FR" dirty="0">
                <a:latin typeface="Century Gothic" pitchFamily="34" charset="0"/>
              </a:rPr>
              <a:t>Avec cet air hideux qui fait frémir la Paix,</a:t>
            </a:r>
            <a:br>
              <a:rPr lang="fr-FR" dirty="0">
                <a:latin typeface="Century Gothic" pitchFamily="34" charset="0"/>
              </a:rPr>
            </a:br>
            <a:r>
              <a:rPr lang="fr-FR" dirty="0">
                <a:latin typeface="Century Gothic" pitchFamily="34" charset="0"/>
              </a:rPr>
              <a:t>S'arrêter près d'un arbre au pied de son palais,</a:t>
            </a:r>
            <a:br>
              <a:rPr lang="fr-FR" dirty="0">
                <a:latin typeface="Century Gothic" pitchFamily="34" charset="0"/>
              </a:rPr>
            </a:br>
            <a:r>
              <a:rPr lang="fr-FR" dirty="0">
                <a:latin typeface="Century Gothic" pitchFamily="34" charset="0"/>
              </a:rPr>
              <a:t>Là, d'un </a:t>
            </a:r>
            <a:r>
              <a:rPr lang="fr-FR" dirty="0" err="1">
                <a:latin typeface="Century Gothic" pitchFamily="34" charset="0"/>
              </a:rPr>
              <a:t>oeil</a:t>
            </a:r>
            <a:r>
              <a:rPr lang="fr-FR" dirty="0">
                <a:latin typeface="Century Gothic" pitchFamily="34" charset="0"/>
              </a:rPr>
              <a:t> attentif contemplant son empire,</a:t>
            </a:r>
            <a:br>
              <a:rPr lang="fr-FR" dirty="0">
                <a:latin typeface="Century Gothic" pitchFamily="34" charset="0"/>
              </a:rPr>
            </a:br>
            <a:r>
              <a:rPr lang="fr-FR" dirty="0">
                <a:latin typeface="Century Gothic" pitchFamily="34" charset="0"/>
              </a:rPr>
              <a:t>A l'aspect du tumulte elle-même s'admire.</a:t>
            </a:r>
            <a:br>
              <a:rPr lang="fr-FR" dirty="0">
                <a:latin typeface="Century Gothic" pitchFamily="34" charset="0"/>
              </a:rPr>
            </a:br>
            <a:r>
              <a:rPr lang="fr-FR" dirty="0">
                <a:latin typeface="Century Gothic" pitchFamily="34" charset="0"/>
              </a:rPr>
              <a:t>Elle y voit par le coche et d'Evreux et du Mans</a:t>
            </a:r>
            <a:br>
              <a:rPr lang="fr-FR" dirty="0">
                <a:latin typeface="Century Gothic" pitchFamily="34" charset="0"/>
              </a:rPr>
            </a:br>
            <a:endParaRPr lang="fr-CA" dirty="0">
              <a:latin typeface="Century Gothic" pitchFamily="34" charset="0"/>
            </a:endParaRPr>
          </a:p>
        </p:txBody>
      </p:sp>
    </p:spTree>
    <p:extLst>
      <p:ext uri="{BB962C8B-B14F-4D97-AF65-F5344CB8AC3E}">
        <p14:creationId xmlns:p14="http://schemas.microsoft.com/office/powerpoint/2010/main" val="525580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numCol="2">
            <a:normAutofit fontScale="62500" lnSpcReduction="20000"/>
          </a:bodyPr>
          <a:lstStyle/>
          <a:p>
            <a:pPr indent="0">
              <a:buNone/>
            </a:pPr>
            <a:r>
              <a:rPr lang="fr-FR" dirty="0">
                <a:latin typeface="Century Gothic" pitchFamily="34" charset="0"/>
              </a:rPr>
              <a:t>Accourir à grand flots ses fidèles Normands :</a:t>
            </a:r>
            <a:br>
              <a:rPr lang="fr-FR" dirty="0">
                <a:latin typeface="Century Gothic" pitchFamily="34" charset="0"/>
              </a:rPr>
            </a:br>
            <a:r>
              <a:rPr lang="fr-FR" dirty="0">
                <a:latin typeface="Century Gothic" pitchFamily="34" charset="0"/>
              </a:rPr>
              <a:t>Elle y voit aborder le marquis, la comtesse,</a:t>
            </a:r>
            <a:br>
              <a:rPr lang="fr-FR" dirty="0">
                <a:latin typeface="Century Gothic" pitchFamily="34" charset="0"/>
              </a:rPr>
            </a:br>
            <a:r>
              <a:rPr lang="fr-FR" dirty="0">
                <a:latin typeface="Century Gothic" pitchFamily="34" charset="0"/>
              </a:rPr>
              <a:t>Le bourgeois, le manant, le clergé, la noblesse ;</a:t>
            </a:r>
            <a:br>
              <a:rPr lang="fr-FR" dirty="0">
                <a:latin typeface="Century Gothic" pitchFamily="34" charset="0"/>
              </a:rPr>
            </a:br>
            <a:r>
              <a:rPr lang="fr-FR" dirty="0">
                <a:latin typeface="Century Gothic" pitchFamily="34" charset="0"/>
              </a:rPr>
              <a:t>Et partout des plaideurs les escadrons épars</a:t>
            </a:r>
            <a:br>
              <a:rPr lang="fr-FR" dirty="0">
                <a:latin typeface="Century Gothic" pitchFamily="34" charset="0"/>
              </a:rPr>
            </a:br>
            <a:r>
              <a:rPr lang="fr-FR" dirty="0">
                <a:latin typeface="Century Gothic" pitchFamily="34" charset="0"/>
              </a:rPr>
              <a:t>Faire autour de Thémis flotter ses étendards.</a:t>
            </a:r>
            <a:br>
              <a:rPr lang="fr-FR" dirty="0">
                <a:latin typeface="Century Gothic" pitchFamily="34" charset="0"/>
              </a:rPr>
            </a:br>
            <a:r>
              <a:rPr lang="fr-FR" dirty="0">
                <a:latin typeface="Century Gothic" pitchFamily="34" charset="0"/>
              </a:rPr>
              <a:t>Mais une église seule à ses yeux immobile</a:t>
            </a:r>
            <a:br>
              <a:rPr lang="fr-FR" dirty="0">
                <a:latin typeface="Century Gothic" pitchFamily="34" charset="0"/>
              </a:rPr>
            </a:br>
            <a:r>
              <a:rPr lang="fr-FR" dirty="0">
                <a:latin typeface="Century Gothic" pitchFamily="34" charset="0"/>
              </a:rPr>
              <a:t>Garde au sein du tumulte une assiette tranquille.</a:t>
            </a:r>
            <a:br>
              <a:rPr lang="fr-FR" dirty="0">
                <a:latin typeface="Century Gothic" pitchFamily="34" charset="0"/>
              </a:rPr>
            </a:br>
            <a:r>
              <a:rPr lang="fr-FR" dirty="0">
                <a:latin typeface="Century Gothic" pitchFamily="34" charset="0"/>
              </a:rPr>
              <a:t>Elle seule la brave ; elle seule aux procès</a:t>
            </a:r>
            <a:br>
              <a:rPr lang="fr-FR" dirty="0">
                <a:latin typeface="Century Gothic" pitchFamily="34" charset="0"/>
              </a:rPr>
            </a:br>
            <a:r>
              <a:rPr lang="fr-FR" dirty="0">
                <a:latin typeface="Century Gothic" pitchFamily="34" charset="0"/>
              </a:rPr>
              <a:t>De ses paisibles murs veut défendre l'accès.</a:t>
            </a:r>
            <a:br>
              <a:rPr lang="fr-FR" dirty="0">
                <a:latin typeface="Century Gothic" pitchFamily="34" charset="0"/>
              </a:rPr>
            </a:br>
            <a:r>
              <a:rPr lang="fr-FR" dirty="0">
                <a:latin typeface="Century Gothic" pitchFamily="34" charset="0"/>
              </a:rPr>
              <a:t>La Discorde, à l'aspect d'un calme qui l'offense,</a:t>
            </a:r>
            <a:br>
              <a:rPr lang="fr-FR" dirty="0">
                <a:latin typeface="Century Gothic" pitchFamily="34" charset="0"/>
              </a:rPr>
            </a:br>
            <a:r>
              <a:rPr lang="fr-FR" dirty="0">
                <a:latin typeface="Century Gothic" pitchFamily="34" charset="0"/>
              </a:rPr>
              <a:t>Fait siffler ses serpents, s'excite à la vengeance</a:t>
            </a:r>
            <a:br>
              <a:rPr lang="fr-FR" dirty="0">
                <a:latin typeface="Century Gothic" pitchFamily="34" charset="0"/>
              </a:rPr>
            </a:br>
            <a:r>
              <a:rPr lang="fr-FR" dirty="0">
                <a:latin typeface="Century Gothic" pitchFamily="34" charset="0"/>
              </a:rPr>
              <a:t>Sa bouche se remplit d'un poison odieux,</a:t>
            </a:r>
            <a:br>
              <a:rPr lang="fr-FR" dirty="0">
                <a:latin typeface="Century Gothic" pitchFamily="34" charset="0"/>
              </a:rPr>
            </a:br>
            <a:r>
              <a:rPr lang="fr-FR" dirty="0">
                <a:latin typeface="Century Gothic" pitchFamily="34" charset="0"/>
              </a:rPr>
              <a:t>Et de longs traits de feu lui sortent par les yeux.[...]</a:t>
            </a:r>
            <a:endParaRPr lang="fr-CA" dirty="0">
              <a:latin typeface="Century Gothic" pitchFamily="34" charset="0"/>
            </a:endParaRPr>
          </a:p>
          <a:p>
            <a:pPr indent="0">
              <a:buNone/>
            </a:pPr>
            <a:endParaRPr lang="fr-CA" dirty="0">
              <a:latin typeface="Century Gothic" pitchFamily="34" charset="0"/>
            </a:endParaRPr>
          </a:p>
          <a:p>
            <a:pPr indent="0">
              <a:buNone/>
            </a:pPr>
            <a:endParaRPr lang="fr-CA" dirty="0"/>
          </a:p>
        </p:txBody>
      </p:sp>
    </p:spTree>
    <p:extLst>
      <p:ext uri="{BB962C8B-B14F-4D97-AF65-F5344CB8AC3E}">
        <p14:creationId xmlns:p14="http://schemas.microsoft.com/office/powerpoint/2010/main" val="266773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Xix</a:t>
            </a:r>
            <a:r>
              <a:rPr lang="fr-CA" baseline="30000" dirty="0" err="1" smtClean="0"/>
              <a:t>e</a:t>
            </a:r>
            <a:r>
              <a:rPr lang="fr-CA" dirty="0" smtClean="0"/>
              <a:t> siècle</a:t>
            </a:r>
            <a:endParaRPr lang="fr-CA" dirty="0"/>
          </a:p>
        </p:txBody>
      </p:sp>
      <p:sp>
        <p:nvSpPr>
          <p:cNvPr id="3" name="Espace réservé du contenu 2"/>
          <p:cNvSpPr>
            <a:spLocks noGrp="1"/>
          </p:cNvSpPr>
          <p:nvPr>
            <p:ph idx="1"/>
          </p:nvPr>
        </p:nvSpPr>
        <p:spPr/>
        <p:txBody>
          <a:bodyPr>
            <a:normAutofit fontScale="62500" lnSpcReduction="20000"/>
          </a:bodyPr>
          <a:lstStyle/>
          <a:p>
            <a:pPr indent="0" algn="ctr">
              <a:buNone/>
            </a:pPr>
            <a:r>
              <a:rPr lang="fr-CA" sz="2900" b="1" dirty="0" smtClean="0">
                <a:latin typeface="Century Gothic" pitchFamily="34" charset="0"/>
              </a:rPr>
              <a:t>Le romantisme</a:t>
            </a:r>
          </a:p>
          <a:p>
            <a:pPr indent="0" algn="just">
              <a:buNone/>
            </a:pPr>
            <a:r>
              <a:rPr lang="fr-FR" sz="1900" dirty="0">
                <a:latin typeface="Century Gothic" pitchFamily="34" charset="0"/>
              </a:rPr>
              <a:t>Le romantisme est un mouvement artistique apparu </a:t>
            </a:r>
            <a:r>
              <a:rPr lang="fr-FR" sz="1900" dirty="0" smtClean="0">
                <a:latin typeface="Century Gothic" pitchFamily="34" charset="0"/>
              </a:rPr>
              <a:t>d’abord </a:t>
            </a:r>
            <a:r>
              <a:rPr lang="fr-FR" sz="1900" dirty="0">
                <a:latin typeface="Century Gothic" pitchFamily="34" charset="0"/>
              </a:rPr>
              <a:t>en Grande-Bretagne et en Allemagne, puis </a:t>
            </a:r>
            <a:r>
              <a:rPr lang="fr-FR" sz="1900" dirty="0" smtClean="0">
                <a:latin typeface="Century Gothic" pitchFamily="34" charset="0"/>
              </a:rPr>
              <a:t>en </a:t>
            </a:r>
            <a:r>
              <a:rPr lang="fr-FR" sz="1900" dirty="0">
                <a:latin typeface="Century Gothic" pitchFamily="34" charset="0"/>
              </a:rPr>
              <a:t>France, en Italie et en Espagne. Il se développe </a:t>
            </a:r>
            <a:r>
              <a:rPr lang="fr-FR" sz="1900" dirty="0" smtClean="0">
                <a:latin typeface="Century Gothic" pitchFamily="34" charset="0"/>
              </a:rPr>
              <a:t>en </a:t>
            </a:r>
            <a:r>
              <a:rPr lang="fr-FR" sz="1900" dirty="0">
                <a:latin typeface="Century Gothic" pitchFamily="34" charset="0"/>
              </a:rPr>
              <a:t>réaction à la régularité classique jugée </a:t>
            </a:r>
            <a:r>
              <a:rPr lang="fr-FR" sz="1900" dirty="0" smtClean="0">
                <a:latin typeface="Century Gothic" pitchFamily="34" charset="0"/>
              </a:rPr>
              <a:t>trop rigide.</a:t>
            </a:r>
            <a:endParaRPr lang="fr-CA" sz="1900" dirty="0">
              <a:latin typeface="Century Gothic" pitchFamily="34" charset="0"/>
            </a:endParaRPr>
          </a:p>
          <a:p>
            <a:pPr indent="0" algn="just">
              <a:buNone/>
            </a:pPr>
            <a:r>
              <a:rPr lang="fr-FR" sz="1900" dirty="0">
                <a:latin typeface="Century Gothic" pitchFamily="34" charset="0"/>
              </a:rPr>
              <a:t>Le romantisme s'esquisse par la revendication des poètes du « je » et du « moi », qui veulent faire connaître leurs expériences personnelles et faire cesser cet aspect fictif attribué aux poèmes et aux romans. Le romantisme se caractérise par une volonté d'explorer toutes les possibilités de l'art afin d'exprimer ses états d'âme : il est ainsi une réaction du sentiment contre la raison, exaltant le mystère et le fantastique et cherchant l'évasion et le ravissement dans le rêve, le morbide et le sublime, l'exotisme et le passé. </a:t>
            </a:r>
            <a:endParaRPr lang="fr-CA" sz="1900" dirty="0">
              <a:latin typeface="Century Gothic" pitchFamily="34" charset="0"/>
            </a:endParaRPr>
          </a:p>
        </p:txBody>
      </p:sp>
    </p:spTree>
    <p:extLst>
      <p:ext uri="{BB962C8B-B14F-4D97-AF65-F5344CB8AC3E}">
        <p14:creationId xmlns:p14="http://schemas.microsoft.com/office/powerpoint/2010/main" val="325007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Gérard de </a:t>
            </a:r>
            <a:r>
              <a:rPr lang="fr-CA" dirty="0" err="1" smtClean="0"/>
              <a:t>nerval</a:t>
            </a:r>
            <a:endParaRPr lang="fr-CA" dirty="0"/>
          </a:p>
        </p:txBody>
      </p:sp>
      <p:sp>
        <p:nvSpPr>
          <p:cNvPr id="3" name="Espace réservé du contenu 2"/>
          <p:cNvSpPr>
            <a:spLocks noGrp="1"/>
          </p:cNvSpPr>
          <p:nvPr>
            <p:ph idx="1"/>
          </p:nvPr>
        </p:nvSpPr>
        <p:spPr/>
        <p:txBody>
          <a:bodyPr>
            <a:noAutofit/>
          </a:bodyPr>
          <a:lstStyle/>
          <a:p>
            <a:pPr indent="0" algn="just">
              <a:buNone/>
            </a:pPr>
            <a:r>
              <a:rPr lang="fr-FR" sz="1400" dirty="0">
                <a:latin typeface="Century Gothic" pitchFamily="34" charset="0"/>
              </a:rPr>
              <a:t>Gérard de </a:t>
            </a:r>
            <a:r>
              <a:rPr lang="fr-FR" sz="1400" dirty="0" smtClean="0">
                <a:latin typeface="Century Gothic" pitchFamily="34" charset="0"/>
              </a:rPr>
              <a:t>Nerval </a:t>
            </a:r>
            <a:r>
              <a:rPr lang="fr-FR" sz="1400" dirty="0">
                <a:latin typeface="Century Gothic" pitchFamily="34" charset="0"/>
              </a:rPr>
              <a:t>est un écrivain et un poète français, né le 22 mai 1808 à Paris, ville où il </a:t>
            </a:r>
            <a:r>
              <a:rPr lang="fr-FR" sz="1400" dirty="0" smtClean="0">
                <a:latin typeface="Century Gothic" pitchFamily="34" charset="0"/>
              </a:rPr>
              <a:t>s’est suicidé le </a:t>
            </a:r>
            <a:r>
              <a:rPr lang="fr-FR" sz="1400" dirty="0">
                <a:latin typeface="Century Gothic" pitchFamily="34" charset="0"/>
              </a:rPr>
              <a:t>26 janvier 1855. Il est essentiellement connu pour ses poèmes et ses nouvelles, notamment son ouvrage </a:t>
            </a:r>
            <a:r>
              <a:rPr lang="fr-FR" sz="1400" i="1" dirty="0">
                <a:latin typeface="Century Gothic" pitchFamily="34" charset="0"/>
              </a:rPr>
              <a:t>Les Filles du feu</a:t>
            </a:r>
            <a:r>
              <a:rPr lang="fr-FR" sz="1400" dirty="0">
                <a:latin typeface="Century Gothic" pitchFamily="34" charset="0"/>
              </a:rPr>
              <a:t>, recueil de nouvelles (la plus célèbre étant </a:t>
            </a:r>
            <a:r>
              <a:rPr lang="fr-FR" sz="1400" i="1" dirty="0">
                <a:latin typeface="Century Gothic" pitchFamily="34" charset="0"/>
              </a:rPr>
              <a:t>Sylvie</a:t>
            </a:r>
            <a:r>
              <a:rPr lang="fr-FR" sz="1400" dirty="0">
                <a:latin typeface="Century Gothic" pitchFamily="34" charset="0"/>
              </a:rPr>
              <a:t>) et de sonnets (</a:t>
            </a:r>
            <a:r>
              <a:rPr lang="fr-FR" sz="1400" i="1" dirty="0">
                <a:latin typeface="Century Gothic" pitchFamily="34" charset="0"/>
              </a:rPr>
              <a:t>Les Chimères</a:t>
            </a:r>
            <a:r>
              <a:rPr lang="fr-FR" sz="1400" dirty="0">
                <a:latin typeface="Century Gothic" pitchFamily="34" charset="0"/>
              </a:rPr>
              <a:t>) publié en 1854</a:t>
            </a:r>
            <a:r>
              <a:rPr lang="fr-FR" sz="1400" dirty="0" smtClean="0">
                <a:latin typeface="Century Gothic" pitchFamily="34" charset="0"/>
              </a:rPr>
              <a:t>.</a:t>
            </a:r>
          </a:p>
          <a:p>
            <a:pPr indent="0" algn="just">
              <a:buNone/>
            </a:pPr>
            <a:r>
              <a:rPr lang="fr-FR" sz="1400" dirty="0" smtClean="0">
                <a:latin typeface="Century Gothic" pitchFamily="34" charset="0"/>
              </a:rPr>
              <a:t>Il a beaucoup voyagé et s’est inspiré de ces expériences pour créer une poésie ouverte sur le monde, égérie des sens et de l’exotisme, en symbiose avec le courant romantique, dont il est un digne représentant. </a:t>
            </a:r>
            <a:endParaRPr lang="fr-CA" sz="1400" dirty="0">
              <a:latin typeface="Century Gothic" pitchFamily="34" charset="0"/>
            </a:endParaRPr>
          </a:p>
        </p:txBody>
      </p:sp>
    </p:spTree>
    <p:extLst>
      <p:ext uri="{BB962C8B-B14F-4D97-AF65-F5344CB8AC3E}">
        <p14:creationId xmlns:p14="http://schemas.microsoft.com/office/powerpoint/2010/main" val="1962425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987" y="1196752"/>
            <a:ext cx="2736304" cy="399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25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Xv</a:t>
            </a:r>
            <a:r>
              <a:rPr lang="fr-CA" baseline="30000" dirty="0" err="1" smtClean="0"/>
              <a:t>e</a:t>
            </a:r>
            <a:r>
              <a:rPr lang="fr-CA" dirty="0" smtClean="0"/>
              <a:t> siècle</a:t>
            </a:r>
            <a:endParaRPr lang="fr-CA" dirty="0"/>
          </a:p>
        </p:txBody>
      </p:sp>
      <p:sp>
        <p:nvSpPr>
          <p:cNvPr id="3" name="Espace réservé du contenu 2"/>
          <p:cNvSpPr>
            <a:spLocks noGrp="1"/>
          </p:cNvSpPr>
          <p:nvPr>
            <p:ph idx="1"/>
          </p:nvPr>
        </p:nvSpPr>
        <p:spPr/>
        <p:txBody>
          <a:bodyPr>
            <a:normAutofit fontScale="92500"/>
          </a:bodyPr>
          <a:lstStyle/>
          <a:p>
            <a:pPr indent="0" algn="ctr">
              <a:buNone/>
            </a:pPr>
            <a:r>
              <a:rPr lang="fr-CA" sz="3200" b="1" dirty="0" smtClean="0">
                <a:latin typeface="Century Gothic" pitchFamily="34" charset="0"/>
              </a:rPr>
              <a:t>Poésie médiévale- lyrique</a:t>
            </a:r>
          </a:p>
          <a:p>
            <a:pPr indent="0">
              <a:buNone/>
            </a:pPr>
            <a:r>
              <a:rPr lang="fr-FR" dirty="0" smtClean="0">
                <a:latin typeface="Century Gothic" pitchFamily="34" charset="0"/>
              </a:rPr>
              <a:t>Décrit entre autres les </a:t>
            </a:r>
            <a:r>
              <a:rPr lang="fr-FR" dirty="0">
                <a:latin typeface="Century Gothic" pitchFamily="34" charset="0"/>
              </a:rPr>
              <a:t>nuances de l'amour </a:t>
            </a:r>
            <a:r>
              <a:rPr lang="fr-FR" dirty="0" smtClean="0">
                <a:latin typeface="Century Gothic" pitchFamily="34" charset="0"/>
              </a:rPr>
              <a:t>courtois, règle également </a:t>
            </a:r>
            <a:r>
              <a:rPr lang="fr-FR" dirty="0">
                <a:latin typeface="Century Gothic" pitchFamily="34" charset="0"/>
              </a:rPr>
              <a:t>ses comptes dans un style vivant et alerte avec les personnages auxquels il s'est trouvé </a:t>
            </a:r>
            <a:r>
              <a:rPr lang="fr-FR" dirty="0" smtClean="0">
                <a:latin typeface="Century Gothic" pitchFamily="34" charset="0"/>
              </a:rPr>
              <a:t>confronté.</a:t>
            </a:r>
          </a:p>
          <a:p>
            <a:pPr indent="0">
              <a:buNone/>
            </a:pPr>
            <a:r>
              <a:rPr lang="fr-FR" dirty="0" smtClean="0">
                <a:latin typeface="Century Gothic" pitchFamily="34" charset="0"/>
              </a:rPr>
              <a:t>Exprime la </a:t>
            </a:r>
            <a:r>
              <a:rPr lang="fr-FR" dirty="0">
                <a:latin typeface="Century Gothic" pitchFamily="34" charset="0"/>
              </a:rPr>
              <a:t>sensibilité personnelle du </a:t>
            </a:r>
            <a:r>
              <a:rPr lang="fr-FR" dirty="0" smtClean="0">
                <a:latin typeface="Century Gothic" pitchFamily="34" charset="0"/>
              </a:rPr>
              <a:t>poète avec </a:t>
            </a:r>
            <a:r>
              <a:rPr lang="fr-FR" dirty="0">
                <a:latin typeface="Century Gothic" pitchFamily="34" charset="0"/>
              </a:rPr>
              <a:t>une recherche de </a:t>
            </a:r>
            <a:r>
              <a:rPr lang="fr-FR" dirty="0" smtClean="0">
                <a:latin typeface="Century Gothic" pitchFamily="34" charset="0"/>
              </a:rPr>
              <a:t>musicalité.</a:t>
            </a:r>
            <a:endParaRPr lang="fr-CA" dirty="0">
              <a:latin typeface="Century Gothic" pitchFamily="34" charset="0"/>
            </a:endParaRPr>
          </a:p>
        </p:txBody>
      </p:sp>
    </p:spTree>
    <p:extLst>
      <p:ext uri="{BB962C8B-B14F-4D97-AF65-F5344CB8AC3E}">
        <p14:creationId xmlns:p14="http://schemas.microsoft.com/office/powerpoint/2010/main" val="379262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Laisse-moi!</a:t>
            </a:r>
            <a:endParaRPr lang="fr-CA" dirty="0"/>
          </a:p>
        </p:txBody>
      </p:sp>
      <p:sp>
        <p:nvSpPr>
          <p:cNvPr id="3" name="Espace réservé du contenu 2"/>
          <p:cNvSpPr>
            <a:spLocks noGrp="1"/>
          </p:cNvSpPr>
          <p:nvPr>
            <p:ph idx="1"/>
          </p:nvPr>
        </p:nvSpPr>
        <p:spPr/>
        <p:txBody>
          <a:bodyPr numCol="3">
            <a:normAutofit fontScale="55000" lnSpcReduction="20000"/>
          </a:bodyPr>
          <a:lstStyle/>
          <a:p>
            <a:pPr indent="0">
              <a:buNone/>
            </a:pPr>
            <a:r>
              <a:rPr lang="fr-FR" dirty="0">
                <a:latin typeface="Century Gothic" pitchFamily="34" charset="0"/>
              </a:rPr>
              <a:t>Non, laisse-moi, je t'en supplie ; </a:t>
            </a:r>
            <a:br>
              <a:rPr lang="fr-FR" dirty="0">
                <a:latin typeface="Century Gothic" pitchFamily="34" charset="0"/>
              </a:rPr>
            </a:br>
            <a:r>
              <a:rPr lang="fr-FR" dirty="0">
                <a:latin typeface="Century Gothic" pitchFamily="34" charset="0"/>
              </a:rPr>
              <a:t>En vain, si jeune et si jolie,</a:t>
            </a:r>
            <a:br>
              <a:rPr lang="fr-FR" dirty="0">
                <a:latin typeface="Century Gothic" pitchFamily="34" charset="0"/>
              </a:rPr>
            </a:br>
            <a:r>
              <a:rPr lang="fr-FR" dirty="0">
                <a:latin typeface="Century Gothic" pitchFamily="34" charset="0"/>
              </a:rPr>
              <a:t>Tu voudrais ranimer mon </a:t>
            </a:r>
            <a:r>
              <a:rPr lang="fr-FR" dirty="0" err="1">
                <a:latin typeface="Century Gothic" pitchFamily="34" charset="0"/>
              </a:rPr>
              <a:t>coeur</a:t>
            </a:r>
            <a:r>
              <a:rPr lang="fr-FR" dirty="0">
                <a:latin typeface="Century Gothic" pitchFamily="34" charset="0"/>
              </a:rPr>
              <a:t> :</a:t>
            </a:r>
            <a:br>
              <a:rPr lang="fr-FR" dirty="0">
                <a:latin typeface="Century Gothic" pitchFamily="34" charset="0"/>
              </a:rPr>
            </a:br>
            <a:r>
              <a:rPr lang="fr-FR" dirty="0">
                <a:latin typeface="Century Gothic" pitchFamily="34" charset="0"/>
              </a:rPr>
              <a:t>Ne vois-tu pas, à ma tristesse,</a:t>
            </a:r>
            <a:br>
              <a:rPr lang="fr-FR" dirty="0">
                <a:latin typeface="Century Gothic" pitchFamily="34" charset="0"/>
              </a:rPr>
            </a:br>
            <a:r>
              <a:rPr lang="fr-FR" dirty="0">
                <a:latin typeface="Century Gothic" pitchFamily="34" charset="0"/>
              </a:rPr>
              <a:t>Que mon front pâle et sans jeunesse </a:t>
            </a:r>
            <a:br>
              <a:rPr lang="fr-FR" dirty="0">
                <a:latin typeface="Century Gothic" pitchFamily="34" charset="0"/>
              </a:rPr>
            </a:br>
            <a:r>
              <a:rPr lang="fr-FR" dirty="0">
                <a:latin typeface="Century Gothic" pitchFamily="34" charset="0"/>
              </a:rPr>
              <a:t>Ne doit plus sourire au bonheur ?</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Quand l'hiver aux froides haleines</a:t>
            </a:r>
            <a:br>
              <a:rPr lang="fr-FR" dirty="0">
                <a:latin typeface="Century Gothic" pitchFamily="34" charset="0"/>
              </a:rPr>
            </a:br>
            <a:r>
              <a:rPr lang="fr-FR" dirty="0">
                <a:latin typeface="Century Gothic" pitchFamily="34" charset="0"/>
              </a:rPr>
              <a:t>Des fleurs qui brillent dans nos plaines</a:t>
            </a:r>
            <a:br>
              <a:rPr lang="fr-FR" dirty="0">
                <a:latin typeface="Century Gothic" pitchFamily="34" charset="0"/>
              </a:rPr>
            </a:br>
            <a:r>
              <a:rPr lang="fr-FR" dirty="0">
                <a:latin typeface="Century Gothic" pitchFamily="34" charset="0"/>
              </a:rPr>
              <a:t>Glace le sein épanoui, </a:t>
            </a:r>
            <a:br>
              <a:rPr lang="fr-FR" dirty="0">
                <a:latin typeface="Century Gothic" pitchFamily="34" charset="0"/>
              </a:rPr>
            </a:br>
            <a:r>
              <a:rPr lang="fr-FR" dirty="0">
                <a:latin typeface="Century Gothic" pitchFamily="34" charset="0"/>
              </a:rPr>
              <a:t>Qui peut rendre à la feuille morte </a:t>
            </a:r>
            <a:br>
              <a:rPr lang="fr-FR" dirty="0">
                <a:latin typeface="Century Gothic" pitchFamily="34" charset="0"/>
              </a:rPr>
            </a:br>
            <a:r>
              <a:rPr lang="fr-FR" dirty="0">
                <a:latin typeface="Century Gothic" pitchFamily="34" charset="0"/>
              </a:rPr>
              <a:t>Ses parfums que la brise emporte</a:t>
            </a:r>
            <a:br>
              <a:rPr lang="fr-FR" dirty="0">
                <a:latin typeface="Century Gothic" pitchFamily="34" charset="0"/>
              </a:rPr>
            </a:br>
            <a:r>
              <a:rPr lang="fr-FR" dirty="0">
                <a:latin typeface="Century Gothic" pitchFamily="34" charset="0"/>
              </a:rPr>
              <a:t>Et son éclat évanoui !</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Oh ! si je t'avais rencontrée </a:t>
            </a:r>
            <a:br>
              <a:rPr lang="fr-FR" dirty="0">
                <a:latin typeface="Century Gothic" pitchFamily="34" charset="0"/>
              </a:rPr>
            </a:br>
            <a:r>
              <a:rPr lang="fr-FR" dirty="0">
                <a:latin typeface="Century Gothic" pitchFamily="34" charset="0"/>
              </a:rPr>
              <a:t>Alors que mon âme enivrée </a:t>
            </a:r>
            <a:br>
              <a:rPr lang="fr-FR" dirty="0">
                <a:latin typeface="Century Gothic" pitchFamily="34" charset="0"/>
              </a:rPr>
            </a:br>
            <a:r>
              <a:rPr lang="fr-FR" dirty="0">
                <a:latin typeface="Century Gothic" pitchFamily="34" charset="0"/>
              </a:rPr>
              <a:t>Palpitait de vie et d'amours, </a:t>
            </a:r>
            <a:br>
              <a:rPr lang="fr-FR" dirty="0">
                <a:latin typeface="Century Gothic" pitchFamily="34" charset="0"/>
              </a:rPr>
            </a:br>
            <a:r>
              <a:rPr lang="fr-FR" dirty="0">
                <a:latin typeface="Century Gothic" pitchFamily="34" charset="0"/>
              </a:rPr>
              <a:t>Avec quel transport, quel délire</a:t>
            </a:r>
            <a:br>
              <a:rPr lang="fr-FR" dirty="0">
                <a:latin typeface="Century Gothic" pitchFamily="34" charset="0"/>
              </a:rPr>
            </a:br>
            <a:r>
              <a:rPr lang="fr-FR" dirty="0">
                <a:latin typeface="Century Gothic" pitchFamily="34" charset="0"/>
              </a:rPr>
              <a:t>J'aurais accueilli ton sourire </a:t>
            </a:r>
            <a:br>
              <a:rPr lang="fr-FR" dirty="0">
                <a:latin typeface="Century Gothic" pitchFamily="34" charset="0"/>
              </a:rPr>
            </a:br>
            <a:r>
              <a:rPr lang="fr-FR" dirty="0">
                <a:latin typeface="Century Gothic" pitchFamily="34" charset="0"/>
              </a:rPr>
              <a:t>Dont le charme eût nourri mes jours.</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Mais à présent, Ô jeune fille !</a:t>
            </a:r>
            <a:br>
              <a:rPr lang="fr-FR" dirty="0">
                <a:latin typeface="Century Gothic" pitchFamily="34" charset="0"/>
              </a:rPr>
            </a:br>
            <a:r>
              <a:rPr lang="fr-FR" dirty="0">
                <a:latin typeface="Century Gothic" pitchFamily="34" charset="0"/>
              </a:rPr>
              <a:t>Ton regard, c'est l'astre qui brille </a:t>
            </a:r>
            <a:br>
              <a:rPr lang="fr-FR" dirty="0">
                <a:latin typeface="Century Gothic" pitchFamily="34" charset="0"/>
              </a:rPr>
            </a:br>
            <a:r>
              <a:rPr lang="fr-FR" dirty="0">
                <a:latin typeface="Century Gothic" pitchFamily="34" charset="0"/>
              </a:rPr>
              <a:t>Aux yeux troublés des matelots, </a:t>
            </a:r>
            <a:br>
              <a:rPr lang="fr-FR" dirty="0">
                <a:latin typeface="Century Gothic" pitchFamily="34" charset="0"/>
              </a:rPr>
            </a:br>
            <a:r>
              <a:rPr lang="fr-FR" dirty="0">
                <a:latin typeface="Century Gothic" pitchFamily="34" charset="0"/>
              </a:rPr>
              <a:t>Dont la barque en proie au naufrage, </a:t>
            </a:r>
            <a:br>
              <a:rPr lang="fr-FR" dirty="0">
                <a:latin typeface="Century Gothic" pitchFamily="34" charset="0"/>
              </a:rPr>
            </a:br>
            <a:r>
              <a:rPr lang="fr-FR" dirty="0">
                <a:latin typeface="Century Gothic" pitchFamily="34" charset="0"/>
              </a:rPr>
              <a:t>A l'instant où cesse l'orage </a:t>
            </a:r>
            <a:br>
              <a:rPr lang="fr-FR" dirty="0">
                <a:latin typeface="Century Gothic" pitchFamily="34" charset="0"/>
              </a:rPr>
            </a:br>
            <a:r>
              <a:rPr lang="fr-FR" dirty="0">
                <a:latin typeface="Century Gothic" pitchFamily="34" charset="0"/>
              </a:rPr>
              <a:t>Se brise et s'enfuit sous les flots.</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Non, laisse-moi, je t'en supplie ; </a:t>
            </a:r>
            <a:br>
              <a:rPr lang="fr-FR" dirty="0">
                <a:latin typeface="Century Gothic" pitchFamily="34" charset="0"/>
              </a:rPr>
            </a:br>
            <a:r>
              <a:rPr lang="fr-FR" dirty="0">
                <a:latin typeface="Century Gothic" pitchFamily="34" charset="0"/>
              </a:rPr>
              <a:t>En vain, si jeune et si jolie, </a:t>
            </a:r>
            <a:br>
              <a:rPr lang="fr-FR" dirty="0">
                <a:latin typeface="Century Gothic" pitchFamily="34" charset="0"/>
              </a:rPr>
            </a:br>
            <a:r>
              <a:rPr lang="fr-FR" dirty="0">
                <a:latin typeface="Century Gothic" pitchFamily="34" charset="0"/>
              </a:rPr>
              <a:t>Tu voudrais ranimer mon </a:t>
            </a:r>
            <a:r>
              <a:rPr lang="fr-FR" dirty="0" err="1">
                <a:latin typeface="Century Gothic" pitchFamily="34" charset="0"/>
              </a:rPr>
              <a:t>coeur</a:t>
            </a:r>
            <a:r>
              <a:rPr lang="fr-FR" dirty="0">
                <a:latin typeface="Century Gothic" pitchFamily="34" charset="0"/>
              </a:rPr>
              <a:t> :</a:t>
            </a:r>
            <a:br>
              <a:rPr lang="fr-FR" dirty="0">
                <a:latin typeface="Century Gothic" pitchFamily="34" charset="0"/>
              </a:rPr>
            </a:br>
            <a:r>
              <a:rPr lang="fr-FR" dirty="0">
                <a:latin typeface="Century Gothic" pitchFamily="34" charset="0"/>
              </a:rPr>
              <a:t>Sur ce front pâle et sans jeunesse </a:t>
            </a:r>
            <a:br>
              <a:rPr lang="fr-FR" dirty="0">
                <a:latin typeface="Century Gothic" pitchFamily="34" charset="0"/>
              </a:rPr>
            </a:br>
            <a:r>
              <a:rPr lang="fr-FR" dirty="0">
                <a:latin typeface="Century Gothic" pitchFamily="34" charset="0"/>
              </a:rPr>
              <a:t>Ne vois-tu pas que la tristesse </a:t>
            </a:r>
            <a:br>
              <a:rPr lang="fr-FR" dirty="0">
                <a:latin typeface="Century Gothic" pitchFamily="34" charset="0"/>
              </a:rPr>
            </a:br>
            <a:r>
              <a:rPr lang="fr-FR" dirty="0">
                <a:latin typeface="Century Gothic" pitchFamily="34" charset="0"/>
              </a:rPr>
              <a:t>A banni l'espoir du bonheur ?</a:t>
            </a:r>
            <a:endParaRPr lang="fr-CA" dirty="0">
              <a:latin typeface="Century Gothic" pitchFamily="34" charset="0"/>
            </a:endParaRPr>
          </a:p>
          <a:p>
            <a:pPr indent="0">
              <a:buNone/>
            </a:pPr>
            <a:endParaRPr lang="fr-CA" dirty="0">
              <a:latin typeface="Century Gothic" pitchFamily="34" charset="0"/>
            </a:endParaRPr>
          </a:p>
        </p:txBody>
      </p:sp>
    </p:spTree>
    <p:extLst>
      <p:ext uri="{BB962C8B-B14F-4D97-AF65-F5344CB8AC3E}">
        <p14:creationId xmlns:p14="http://schemas.microsoft.com/office/powerpoint/2010/main" val="423335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Xix</a:t>
            </a:r>
            <a:r>
              <a:rPr lang="fr-CA" baseline="30000" dirty="0" err="1" smtClean="0"/>
              <a:t>e</a:t>
            </a:r>
            <a:r>
              <a:rPr lang="fr-CA" dirty="0" smtClean="0"/>
              <a:t> et </a:t>
            </a:r>
            <a:r>
              <a:rPr lang="fr-CA" dirty="0" err="1" smtClean="0"/>
              <a:t>Xx</a:t>
            </a:r>
            <a:r>
              <a:rPr lang="fr-CA" baseline="30000" dirty="0" err="1" smtClean="0"/>
              <a:t>e</a:t>
            </a:r>
            <a:r>
              <a:rPr lang="fr-CA" dirty="0" smtClean="0"/>
              <a:t> siècle</a:t>
            </a:r>
            <a:endParaRPr lang="fr-CA" dirty="0"/>
          </a:p>
        </p:txBody>
      </p:sp>
      <p:sp>
        <p:nvSpPr>
          <p:cNvPr id="3" name="Espace réservé du contenu 2"/>
          <p:cNvSpPr>
            <a:spLocks noGrp="1"/>
          </p:cNvSpPr>
          <p:nvPr>
            <p:ph idx="1"/>
          </p:nvPr>
        </p:nvSpPr>
        <p:spPr/>
        <p:txBody>
          <a:bodyPr>
            <a:normAutofit fontScale="62500" lnSpcReduction="20000"/>
          </a:bodyPr>
          <a:lstStyle/>
          <a:p>
            <a:pPr indent="0" algn="ctr">
              <a:buNone/>
            </a:pPr>
            <a:r>
              <a:rPr lang="fr-CA" sz="3300" b="1" dirty="0" smtClean="0">
                <a:latin typeface="Century Gothic" pitchFamily="34" charset="0"/>
              </a:rPr>
              <a:t>Le symbolisme</a:t>
            </a:r>
          </a:p>
          <a:p>
            <a:pPr indent="0" algn="just">
              <a:buNone/>
            </a:pPr>
            <a:r>
              <a:rPr lang="fr-FR" sz="1900" dirty="0" smtClean="0">
                <a:latin typeface="Century Gothic" pitchFamily="34" charset="0"/>
              </a:rPr>
              <a:t>Ce </a:t>
            </a:r>
            <a:r>
              <a:rPr lang="fr-FR" sz="1900" dirty="0">
                <a:latin typeface="Century Gothic" pitchFamily="34" charset="0"/>
              </a:rPr>
              <a:t>mouvement provient de la Russie, en particulier grâce à Valéry </a:t>
            </a:r>
            <a:r>
              <a:rPr lang="fr-FR" sz="1900" dirty="0" err="1">
                <a:latin typeface="Century Gothic" pitchFamily="34" charset="0"/>
              </a:rPr>
              <a:t>Brioussov</a:t>
            </a:r>
            <a:r>
              <a:rPr lang="fr-FR" sz="1900" dirty="0">
                <a:latin typeface="Century Gothic" pitchFamily="34" charset="0"/>
              </a:rPr>
              <a:t>, poète et fondateur du symbolisme russe.</a:t>
            </a:r>
            <a:endParaRPr lang="fr-CA" sz="1900" dirty="0">
              <a:latin typeface="Century Gothic" pitchFamily="34" charset="0"/>
            </a:endParaRPr>
          </a:p>
          <a:p>
            <a:pPr indent="0" algn="just">
              <a:buNone/>
            </a:pPr>
            <a:r>
              <a:rPr lang="fr-FR" sz="1900" dirty="0">
                <a:latin typeface="Century Gothic" pitchFamily="34" charset="0"/>
              </a:rPr>
              <a:t>Le mot </a:t>
            </a:r>
            <a:r>
              <a:rPr lang="fr-FR" sz="1900" dirty="0" smtClean="0">
                <a:latin typeface="Century Gothic" pitchFamily="34" charset="0"/>
              </a:rPr>
              <a:t>utilise </a:t>
            </a:r>
            <a:r>
              <a:rPr lang="fr-FR" sz="1900" dirty="0">
                <a:latin typeface="Century Gothic" pitchFamily="34" charset="0"/>
              </a:rPr>
              <a:t>ici l'étymologie du mot "symbole" (« </a:t>
            </a:r>
            <a:r>
              <a:rPr lang="fr-FR" sz="1900" i="1" dirty="0">
                <a:latin typeface="Century Gothic" pitchFamily="34" charset="0"/>
              </a:rPr>
              <a:t>jeter ensemble</a:t>
            </a:r>
            <a:r>
              <a:rPr lang="fr-FR" sz="1900" dirty="0">
                <a:latin typeface="Century Gothic" pitchFamily="34" charset="0"/>
              </a:rPr>
              <a:t> ») pour désigner l'analogie que cette poésie souhaite établir entre l'Idée abstraite et l'image chargée de l'exprimer. Pour les Symbolistes, le monde ne saurait se limiter à une apparence concrète réductible à la connaissance rationnelle. Il est un mystère à déchiffrer dans les correspondances qui frappent d'inanité le cloisonnement des sens : sons, couleurs, visions participent d'une même intuition qui fait du Poète une sorte de mage. Le symbolisme oscille ainsi entre des formes capables à la fois d'évoquer une réalité supérieure et d'inviter le lecteur à un véritable </a:t>
            </a:r>
            <a:r>
              <a:rPr lang="fr-FR" sz="1900" dirty="0" smtClean="0">
                <a:latin typeface="Century Gothic" pitchFamily="34" charset="0"/>
              </a:rPr>
              <a:t>déchiffrement</a:t>
            </a:r>
            <a:r>
              <a:rPr lang="fr-CA" sz="1900" dirty="0" smtClean="0">
                <a:latin typeface="Century Gothic" pitchFamily="34" charset="0"/>
              </a:rPr>
              <a:t>.</a:t>
            </a:r>
            <a:endParaRPr lang="fr-CA" sz="1900" dirty="0">
              <a:latin typeface="Century Gothic" pitchFamily="34" charset="0"/>
            </a:endParaRPr>
          </a:p>
          <a:p>
            <a:pPr indent="0">
              <a:buNone/>
            </a:pPr>
            <a:endParaRPr lang="fr-CA" dirty="0"/>
          </a:p>
        </p:txBody>
      </p:sp>
    </p:spTree>
    <p:extLst>
      <p:ext uri="{BB962C8B-B14F-4D97-AF65-F5344CB8AC3E}">
        <p14:creationId xmlns:p14="http://schemas.microsoft.com/office/powerpoint/2010/main" val="882620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Stéphane </a:t>
            </a:r>
            <a:r>
              <a:rPr lang="fr-CA" dirty="0" err="1" smtClean="0"/>
              <a:t>mallarmé</a:t>
            </a:r>
            <a:endParaRPr lang="fr-CA" dirty="0"/>
          </a:p>
        </p:txBody>
      </p:sp>
      <p:sp>
        <p:nvSpPr>
          <p:cNvPr id="3" name="Espace réservé du contenu 2"/>
          <p:cNvSpPr>
            <a:spLocks noGrp="1"/>
          </p:cNvSpPr>
          <p:nvPr>
            <p:ph idx="1"/>
          </p:nvPr>
        </p:nvSpPr>
        <p:spPr/>
        <p:txBody>
          <a:bodyPr>
            <a:noAutofit/>
          </a:bodyPr>
          <a:lstStyle/>
          <a:p>
            <a:pPr indent="0" algn="just">
              <a:buNone/>
            </a:pPr>
            <a:r>
              <a:rPr lang="fr-FR" sz="1200" dirty="0" smtClean="0">
                <a:latin typeface="Century Gothic" pitchFamily="34" charset="0"/>
              </a:rPr>
              <a:t>Stéphane </a:t>
            </a:r>
            <a:r>
              <a:rPr lang="fr-FR" sz="1200" dirty="0">
                <a:latin typeface="Century Gothic" pitchFamily="34" charset="0"/>
              </a:rPr>
              <a:t>Mallarmé, né à Paris </a:t>
            </a:r>
            <a:r>
              <a:rPr lang="fr-FR" sz="1200" dirty="0" smtClean="0">
                <a:latin typeface="Century Gothic" pitchFamily="34" charset="0"/>
              </a:rPr>
              <a:t>en 1842 </a:t>
            </a:r>
            <a:r>
              <a:rPr lang="fr-FR" sz="1200" dirty="0">
                <a:latin typeface="Century Gothic" pitchFamily="34" charset="0"/>
              </a:rPr>
              <a:t>et mort à </a:t>
            </a:r>
            <a:r>
              <a:rPr lang="fr-FR" sz="1200" dirty="0" err="1">
                <a:latin typeface="Century Gothic" pitchFamily="34" charset="0"/>
              </a:rPr>
              <a:t>Valvins</a:t>
            </a:r>
            <a:r>
              <a:rPr lang="fr-FR" sz="1200" dirty="0">
                <a:latin typeface="Century Gothic" pitchFamily="34" charset="0"/>
              </a:rPr>
              <a:t> </a:t>
            </a:r>
            <a:r>
              <a:rPr lang="fr-FR" sz="1200" dirty="0" smtClean="0">
                <a:latin typeface="Century Gothic" pitchFamily="34" charset="0"/>
              </a:rPr>
              <a:t>en 1898</a:t>
            </a:r>
            <a:r>
              <a:rPr lang="fr-FR" sz="1200" dirty="0">
                <a:latin typeface="Century Gothic" pitchFamily="34" charset="0"/>
              </a:rPr>
              <a:t>, est un poète français.</a:t>
            </a:r>
          </a:p>
          <a:p>
            <a:pPr indent="0" algn="just">
              <a:buNone/>
            </a:pPr>
            <a:r>
              <a:rPr lang="fr-FR" sz="1200" dirty="0">
                <a:latin typeface="Century Gothic" pitchFamily="34" charset="0"/>
              </a:rPr>
              <a:t>Admirateur de Théophile Gautier, Charles Baudelaire et Théodore de Banville, </a:t>
            </a:r>
            <a:r>
              <a:rPr lang="fr-FR" sz="1200" dirty="0" smtClean="0">
                <a:latin typeface="Century Gothic" pitchFamily="34" charset="0"/>
              </a:rPr>
              <a:t>est professeur </a:t>
            </a:r>
            <a:r>
              <a:rPr lang="fr-FR" sz="1200" dirty="0">
                <a:latin typeface="Century Gothic" pitchFamily="34" charset="0"/>
              </a:rPr>
              <a:t>d'anglais par </a:t>
            </a:r>
            <a:r>
              <a:rPr lang="fr-FR" sz="1200" dirty="0" smtClean="0">
                <a:latin typeface="Century Gothic" pitchFamily="34" charset="0"/>
              </a:rPr>
              <a:t>nécessité. Il arrive à </a:t>
            </a:r>
            <a:r>
              <a:rPr lang="fr-FR" sz="1200" dirty="0">
                <a:latin typeface="Century Gothic" pitchFamily="34" charset="0"/>
              </a:rPr>
              <a:t>Paris en 1871. Il fréquente alors des littérateurs comme Paul Verlaine, Émile Zola </a:t>
            </a:r>
            <a:r>
              <a:rPr lang="fr-FR" sz="1200" dirty="0" smtClean="0">
                <a:latin typeface="Century Gothic" pitchFamily="34" charset="0"/>
              </a:rPr>
              <a:t>et </a:t>
            </a:r>
            <a:r>
              <a:rPr lang="fr-FR" sz="1200" dirty="0">
                <a:latin typeface="Century Gothic" pitchFamily="34" charset="0"/>
              </a:rPr>
              <a:t>des artistes comme Édouard </a:t>
            </a:r>
            <a:r>
              <a:rPr lang="fr-FR" sz="1200" dirty="0" smtClean="0">
                <a:latin typeface="Century Gothic" pitchFamily="34" charset="0"/>
              </a:rPr>
              <a:t>Manet.</a:t>
            </a:r>
            <a:r>
              <a:rPr lang="fr-FR" sz="1200" dirty="0">
                <a:latin typeface="Century Gothic" pitchFamily="34" charset="0"/>
              </a:rPr>
              <a:t/>
            </a:r>
            <a:br>
              <a:rPr lang="fr-FR" sz="1200" dirty="0">
                <a:latin typeface="Century Gothic" pitchFamily="34" charset="0"/>
              </a:rPr>
            </a:br>
            <a:r>
              <a:rPr lang="fr-FR" sz="1200" dirty="0" smtClean="0">
                <a:latin typeface="Century Gothic" pitchFamily="34" charset="0"/>
              </a:rPr>
              <a:t>Attiré </a:t>
            </a:r>
            <a:r>
              <a:rPr lang="fr-FR" sz="1200" dirty="0">
                <a:latin typeface="Century Gothic" pitchFamily="34" charset="0"/>
              </a:rPr>
              <a:t>par l'esthétique de l'art pour l'art, il </a:t>
            </a:r>
            <a:r>
              <a:rPr lang="fr-FR" sz="1200" dirty="0" smtClean="0">
                <a:latin typeface="Century Gothic" pitchFamily="34" charset="0"/>
              </a:rPr>
              <a:t>cherche à </a:t>
            </a:r>
            <a:r>
              <a:rPr lang="fr-FR" sz="1200" dirty="0">
                <a:latin typeface="Century Gothic" pitchFamily="34" charset="0"/>
              </a:rPr>
              <a:t>dépasser son sentiment d'impuissance lié à un état dépressif, il est dès lors en quête d'une beauté pure que seul peut créer l'art : « le monde est fait pour aboutir à un beau livre », </a:t>
            </a:r>
            <a:r>
              <a:rPr lang="fr-FR" sz="1200" dirty="0" smtClean="0">
                <a:latin typeface="Century Gothic" pitchFamily="34" charset="0"/>
              </a:rPr>
              <a:t>affirme-t-il</a:t>
            </a:r>
            <a:endParaRPr lang="fr-FR" sz="1200" dirty="0">
              <a:latin typeface="Century Gothic" pitchFamily="34" charset="0"/>
            </a:endParaRPr>
          </a:p>
          <a:p>
            <a:pPr indent="0" algn="just">
              <a:buNone/>
            </a:pPr>
            <a:r>
              <a:rPr lang="fr-FR" sz="1200" dirty="0" smtClean="0">
                <a:latin typeface="Century Gothic" pitchFamily="34" charset="0"/>
              </a:rPr>
              <a:t>Cette </a:t>
            </a:r>
            <a:r>
              <a:rPr lang="fr-FR" sz="1200" dirty="0">
                <a:latin typeface="Century Gothic" pitchFamily="34" charset="0"/>
              </a:rPr>
              <a:t>recherche d'une expression tendue vers l'épure lui vaut cependant dès l'époque le reproche d'hermétisme qui reste attaché à l'art mallarméen.</a:t>
            </a:r>
          </a:p>
          <a:p>
            <a:pPr indent="0">
              <a:buNone/>
            </a:pPr>
            <a:endParaRPr lang="fr-FR" sz="1200" dirty="0"/>
          </a:p>
          <a:p>
            <a:pPr indent="0">
              <a:buNone/>
            </a:pPr>
            <a:endParaRPr lang="fr-CA" sz="1200" dirty="0"/>
          </a:p>
        </p:txBody>
      </p:sp>
    </p:spTree>
    <p:extLst>
      <p:ext uri="{BB962C8B-B14F-4D97-AF65-F5344CB8AC3E}">
        <p14:creationId xmlns:p14="http://schemas.microsoft.com/office/powerpoint/2010/main" val="1760296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128045"/>
            <a:ext cx="41338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243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412776"/>
            <a:ext cx="6400800" cy="568424"/>
          </a:xfrm>
        </p:spPr>
        <p:txBody>
          <a:bodyPr>
            <a:noAutofit/>
          </a:bodyPr>
          <a:lstStyle/>
          <a:p>
            <a:r>
              <a:rPr lang="fr-CA" sz="2800" dirty="0" smtClean="0"/>
              <a:t>M’introduire dans ton histoire</a:t>
            </a:r>
            <a:endParaRPr lang="fr-CA" sz="2800" dirty="0"/>
          </a:p>
        </p:txBody>
      </p:sp>
      <p:sp>
        <p:nvSpPr>
          <p:cNvPr id="3" name="Espace réservé du contenu 2"/>
          <p:cNvSpPr>
            <a:spLocks noGrp="1"/>
          </p:cNvSpPr>
          <p:nvPr>
            <p:ph idx="1"/>
          </p:nvPr>
        </p:nvSpPr>
        <p:spPr/>
        <p:txBody>
          <a:bodyPr numCol="2">
            <a:normAutofit fontScale="85000" lnSpcReduction="10000"/>
          </a:bodyPr>
          <a:lstStyle/>
          <a:p>
            <a:pPr indent="0">
              <a:buNone/>
            </a:pPr>
            <a:r>
              <a:rPr lang="fr-FR" dirty="0">
                <a:latin typeface="Century Gothic" pitchFamily="34" charset="0"/>
              </a:rPr>
              <a:t>C'est en héros effarouché</a:t>
            </a:r>
            <a:br>
              <a:rPr lang="fr-FR" dirty="0">
                <a:latin typeface="Century Gothic" pitchFamily="34" charset="0"/>
              </a:rPr>
            </a:br>
            <a:r>
              <a:rPr lang="fr-FR" dirty="0">
                <a:latin typeface="Century Gothic" pitchFamily="34" charset="0"/>
              </a:rPr>
              <a:t>S'il a du talon nu touché</a:t>
            </a:r>
            <a:br>
              <a:rPr lang="fr-FR" dirty="0">
                <a:latin typeface="Century Gothic" pitchFamily="34" charset="0"/>
              </a:rPr>
            </a:br>
            <a:r>
              <a:rPr lang="fr-FR" dirty="0">
                <a:latin typeface="Century Gothic" pitchFamily="34" charset="0"/>
              </a:rPr>
              <a:t>Quelque gazon de territoire</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A des glaciers attentatoire</a:t>
            </a:r>
            <a:br>
              <a:rPr lang="fr-FR" dirty="0">
                <a:latin typeface="Century Gothic" pitchFamily="34" charset="0"/>
              </a:rPr>
            </a:br>
            <a:r>
              <a:rPr lang="fr-FR" dirty="0">
                <a:latin typeface="Century Gothic" pitchFamily="34" charset="0"/>
              </a:rPr>
              <a:t>Je ne sais le naïf péché</a:t>
            </a:r>
            <a:br>
              <a:rPr lang="fr-FR" dirty="0">
                <a:latin typeface="Century Gothic" pitchFamily="34" charset="0"/>
              </a:rPr>
            </a:br>
            <a:r>
              <a:rPr lang="fr-FR" dirty="0">
                <a:latin typeface="Century Gothic" pitchFamily="34" charset="0"/>
              </a:rPr>
              <a:t>Que tu n'auras pas empêché</a:t>
            </a:r>
            <a:br>
              <a:rPr lang="fr-FR" dirty="0">
                <a:latin typeface="Century Gothic" pitchFamily="34" charset="0"/>
              </a:rPr>
            </a:br>
            <a:r>
              <a:rPr lang="fr-FR" dirty="0">
                <a:latin typeface="Century Gothic" pitchFamily="34" charset="0"/>
              </a:rPr>
              <a:t>De rire très haut sa victoire</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Dis si je ne suis pas joyeux</a:t>
            </a:r>
            <a:br>
              <a:rPr lang="fr-FR" dirty="0">
                <a:latin typeface="Century Gothic" pitchFamily="34" charset="0"/>
              </a:rPr>
            </a:br>
            <a:r>
              <a:rPr lang="fr-FR" dirty="0">
                <a:latin typeface="Century Gothic" pitchFamily="34" charset="0"/>
              </a:rPr>
              <a:t>Tonnerre et rubis aux moyeux</a:t>
            </a:r>
            <a:br>
              <a:rPr lang="fr-FR" dirty="0">
                <a:latin typeface="Century Gothic" pitchFamily="34" charset="0"/>
              </a:rPr>
            </a:br>
            <a:r>
              <a:rPr lang="fr-FR" dirty="0">
                <a:latin typeface="Century Gothic" pitchFamily="34" charset="0"/>
              </a:rPr>
              <a:t>De voir en l'air que ce feu troue</a:t>
            </a:r>
            <a:br>
              <a:rPr lang="fr-FR" dirty="0">
                <a:latin typeface="Century Gothic" pitchFamily="34" charset="0"/>
              </a:rPr>
            </a:br>
            <a:r>
              <a:rPr lang="fr-FR" dirty="0">
                <a:latin typeface="Century Gothic" pitchFamily="34" charset="0"/>
              </a:rPr>
              <a:t/>
            </a:r>
            <a:br>
              <a:rPr lang="fr-FR" dirty="0">
                <a:latin typeface="Century Gothic" pitchFamily="34" charset="0"/>
              </a:rPr>
            </a:br>
            <a:r>
              <a:rPr lang="fr-FR" dirty="0">
                <a:latin typeface="Century Gothic" pitchFamily="34" charset="0"/>
              </a:rPr>
              <a:t>Avec des royaumes épars</a:t>
            </a:r>
            <a:br>
              <a:rPr lang="fr-FR" dirty="0">
                <a:latin typeface="Century Gothic" pitchFamily="34" charset="0"/>
              </a:rPr>
            </a:br>
            <a:r>
              <a:rPr lang="fr-FR" dirty="0">
                <a:latin typeface="Century Gothic" pitchFamily="34" charset="0"/>
              </a:rPr>
              <a:t>Comme mourir pourpre la roue</a:t>
            </a:r>
            <a:br>
              <a:rPr lang="fr-FR" dirty="0">
                <a:latin typeface="Century Gothic" pitchFamily="34" charset="0"/>
              </a:rPr>
            </a:br>
            <a:r>
              <a:rPr lang="fr-FR" dirty="0">
                <a:latin typeface="Century Gothic" pitchFamily="34" charset="0"/>
              </a:rPr>
              <a:t>Du seul vespéral de mes chars</a:t>
            </a:r>
            <a:endParaRPr lang="fr-CA" dirty="0">
              <a:latin typeface="Century Gothic" pitchFamily="34" charset="0"/>
            </a:endParaRPr>
          </a:p>
          <a:p>
            <a:pPr indent="0">
              <a:buNone/>
            </a:pPr>
            <a:endParaRPr lang="fr-CA" dirty="0">
              <a:latin typeface="Century Gothic" pitchFamily="34" charset="0"/>
            </a:endParaRPr>
          </a:p>
        </p:txBody>
      </p:sp>
    </p:spTree>
    <p:extLst>
      <p:ext uri="{BB962C8B-B14F-4D97-AF65-F5344CB8AC3E}">
        <p14:creationId xmlns:p14="http://schemas.microsoft.com/office/powerpoint/2010/main" val="3232438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Xx</a:t>
            </a:r>
            <a:r>
              <a:rPr lang="fr-CA" baseline="30000" dirty="0" err="1" smtClean="0"/>
              <a:t>e</a:t>
            </a:r>
            <a:r>
              <a:rPr lang="fr-CA" dirty="0" smtClean="0"/>
              <a:t> siècle</a:t>
            </a:r>
            <a:endParaRPr lang="fr-CA" dirty="0"/>
          </a:p>
        </p:txBody>
      </p:sp>
      <p:sp>
        <p:nvSpPr>
          <p:cNvPr id="3" name="Espace réservé du contenu 2"/>
          <p:cNvSpPr>
            <a:spLocks noGrp="1"/>
          </p:cNvSpPr>
          <p:nvPr>
            <p:ph idx="1"/>
          </p:nvPr>
        </p:nvSpPr>
        <p:spPr/>
        <p:txBody>
          <a:bodyPr>
            <a:normAutofit fontScale="77500" lnSpcReduction="20000"/>
          </a:bodyPr>
          <a:lstStyle/>
          <a:p>
            <a:pPr indent="0" algn="ctr">
              <a:buNone/>
            </a:pPr>
            <a:r>
              <a:rPr lang="fr-CA" sz="2900" b="1" dirty="0" smtClean="0">
                <a:latin typeface="Century Gothic" pitchFamily="34" charset="0"/>
              </a:rPr>
              <a:t>Le surréalisme</a:t>
            </a:r>
          </a:p>
          <a:p>
            <a:pPr indent="0" algn="just">
              <a:buNone/>
            </a:pPr>
            <a:r>
              <a:rPr lang="fr-FR" dirty="0">
                <a:latin typeface="Century Gothic" pitchFamily="34" charset="0"/>
              </a:rPr>
              <a:t>Le </a:t>
            </a:r>
            <a:r>
              <a:rPr lang="fr-FR" dirty="0" smtClean="0">
                <a:latin typeface="Century Gothic" pitchFamily="34" charset="0"/>
              </a:rPr>
              <a:t>surréalisme </a:t>
            </a:r>
            <a:r>
              <a:rPr lang="fr-FR" dirty="0">
                <a:latin typeface="Century Gothic" pitchFamily="34" charset="0"/>
              </a:rPr>
              <a:t>est un mouvement littéraire, culturel et artistique de la première moitié du </a:t>
            </a:r>
            <a:r>
              <a:rPr lang="fr-FR" cap="small" dirty="0">
                <a:latin typeface="Century Gothic" pitchFamily="34" charset="0"/>
              </a:rPr>
              <a:t>XX</a:t>
            </a:r>
            <a:r>
              <a:rPr lang="fr-FR" baseline="30000" dirty="0">
                <a:latin typeface="Century Gothic" pitchFamily="34" charset="0"/>
              </a:rPr>
              <a:t>e</a:t>
            </a:r>
            <a:r>
              <a:rPr lang="fr-FR" dirty="0">
                <a:latin typeface="Century Gothic" pitchFamily="34" charset="0"/>
              </a:rPr>
              <a:t> siècle, comprenant l’ensemble des procédés de création et d’expression utilisant toutes les forces psychiques (automatisme, rêve, inconscient) libérées du contrôle de la raison et en lutte contre les valeurs reçues</a:t>
            </a:r>
            <a:r>
              <a:rPr lang="fr-FR" dirty="0" smtClean="0">
                <a:latin typeface="Century Gothic" pitchFamily="34" charset="0"/>
              </a:rPr>
              <a:t>. Ce </a:t>
            </a:r>
            <a:r>
              <a:rPr lang="fr-FR" dirty="0" smtClean="0">
                <a:latin typeface="Century Gothic" pitchFamily="34" charset="0"/>
              </a:rPr>
              <a:t>sont les surréalistes qui ont entre autres créé le jeu du cadavre exquis.</a:t>
            </a:r>
          </a:p>
          <a:p>
            <a:pPr indent="0" algn="just">
              <a:buNone/>
            </a:pPr>
            <a:r>
              <a:rPr lang="fr-FR" dirty="0" smtClean="0">
                <a:latin typeface="Century Gothic" pitchFamily="34" charset="0"/>
              </a:rPr>
              <a:t>L’objectif du surréalisme est de créer des images neuves, loin de toute règle ou convention.</a:t>
            </a:r>
            <a:endParaRPr lang="fr-CA" dirty="0">
              <a:latin typeface="Century Gothic" pitchFamily="34" charset="0"/>
            </a:endParaRPr>
          </a:p>
          <a:p>
            <a:pPr indent="0">
              <a:buNone/>
            </a:pPr>
            <a:endParaRPr lang="fr-CA" dirty="0"/>
          </a:p>
        </p:txBody>
      </p:sp>
    </p:spTree>
    <p:extLst>
      <p:ext uri="{BB962C8B-B14F-4D97-AF65-F5344CB8AC3E}">
        <p14:creationId xmlns:p14="http://schemas.microsoft.com/office/powerpoint/2010/main" val="3747736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Paul </a:t>
            </a:r>
            <a:r>
              <a:rPr lang="fr-CA" dirty="0" err="1" smtClean="0"/>
              <a:t>éluard</a:t>
            </a:r>
            <a:endParaRPr lang="fr-CA" dirty="0"/>
          </a:p>
        </p:txBody>
      </p:sp>
      <p:sp>
        <p:nvSpPr>
          <p:cNvPr id="3" name="Espace réservé du contenu 2"/>
          <p:cNvSpPr>
            <a:spLocks noGrp="1"/>
          </p:cNvSpPr>
          <p:nvPr>
            <p:ph idx="1"/>
          </p:nvPr>
        </p:nvSpPr>
        <p:spPr/>
        <p:txBody>
          <a:bodyPr>
            <a:normAutofit fontScale="70000" lnSpcReduction="20000"/>
          </a:bodyPr>
          <a:lstStyle/>
          <a:p>
            <a:pPr indent="0" algn="just">
              <a:buNone/>
            </a:pPr>
            <a:r>
              <a:rPr lang="fr-FR" dirty="0" smtClean="0">
                <a:latin typeface="Century Gothic" pitchFamily="34" charset="0"/>
              </a:rPr>
              <a:t>Paul Éluard </a:t>
            </a:r>
            <a:r>
              <a:rPr lang="fr-FR" dirty="0">
                <a:latin typeface="Century Gothic" pitchFamily="34" charset="0"/>
              </a:rPr>
              <a:t>est un poète français né </a:t>
            </a:r>
            <a:r>
              <a:rPr lang="fr-FR" dirty="0" smtClean="0">
                <a:latin typeface="Century Gothic" pitchFamily="34" charset="0"/>
              </a:rPr>
              <a:t>en </a:t>
            </a:r>
            <a:r>
              <a:rPr lang="fr-FR" dirty="0">
                <a:latin typeface="Century Gothic" pitchFamily="34" charset="0"/>
              </a:rPr>
              <a:t>1895 et mort </a:t>
            </a:r>
            <a:r>
              <a:rPr lang="fr-FR" dirty="0" smtClean="0">
                <a:latin typeface="Century Gothic" pitchFamily="34" charset="0"/>
              </a:rPr>
              <a:t>en 1952.</a:t>
            </a:r>
          </a:p>
          <a:p>
            <a:pPr indent="0" algn="just">
              <a:buNone/>
            </a:pPr>
            <a:r>
              <a:rPr lang="fr-FR" dirty="0">
                <a:latin typeface="Century Gothic" pitchFamily="34" charset="0"/>
              </a:rPr>
              <a:t>Le langage de la poésie d'Éluard dépasse l'automatisme pur et ne se contente pas de mettre au jour le minerai de l'inconscient. Il cherche à rendre évidentes des associations de mots, d'images, qui pourtant échappent à tout lien logique. Car si « </a:t>
            </a:r>
            <a:r>
              <a:rPr lang="fr-FR" i="1" dirty="0">
                <a:latin typeface="Century Gothic" pitchFamily="34" charset="0"/>
              </a:rPr>
              <a:t>la terre est bleue comme une </a:t>
            </a:r>
            <a:r>
              <a:rPr lang="fr-FR" i="1" dirty="0" smtClean="0">
                <a:latin typeface="Century Gothic" pitchFamily="34" charset="0"/>
              </a:rPr>
              <a:t>orange</a:t>
            </a:r>
            <a:r>
              <a:rPr lang="fr-FR" dirty="0" smtClean="0">
                <a:latin typeface="Century Gothic" pitchFamily="34" charset="0"/>
              </a:rPr>
              <a:t>» </a:t>
            </a:r>
            <a:r>
              <a:rPr lang="fr-FR" dirty="0">
                <a:latin typeface="Century Gothic" pitchFamily="34" charset="0"/>
              </a:rPr>
              <a:t>(</a:t>
            </a:r>
            <a:r>
              <a:rPr lang="fr-FR" i="1" dirty="0">
                <a:latin typeface="Century Gothic" pitchFamily="34" charset="0"/>
              </a:rPr>
              <a:t>L'Amour, la poésie</a:t>
            </a:r>
            <a:r>
              <a:rPr lang="fr-FR" dirty="0">
                <a:latin typeface="Century Gothic" pitchFamily="34" charset="0"/>
              </a:rPr>
              <a:t>), c'est que, pour le poète, tout est possible à qui sait « </a:t>
            </a:r>
            <a:r>
              <a:rPr lang="fr-FR" i="1" dirty="0">
                <a:latin typeface="Century Gothic" pitchFamily="34" charset="0"/>
              </a:rPr>
              <a:t>voir</a:t>
            </a:r>
            <a:r>
              <a:rPr lang="fr-FR" dirty="0">
                <a:latin typeface="Century Gothic" pitchFamily="34" charset="0"/>
              </a:rPr>
              <a:t> </a:t>
            </a:r>
            <a:r>
              <a:rPr lang="fr-FR" dirty="0" smtClean="0">
                <a:latin typeface="Century Gothic" pitchFamily="34" charset="0"/>
              </a:rPr>
              <a:t>». </a:t>
            </a:r>
            <a:r>
              <a:rPr lang="fr-FR" dirty="0">
                <a:latin typeface="Century Gothic" pitchFamily="34" charset="0"/>
              </a:rPr>
              <a:t>Chez Éluard, la parole affirme : « </a:t>
            </a:r>
            <a:r>
              <a:rPr lang="fr-FR" i="1" dirty="0">
                <a:latin typeface="Century Gothic" pitchFamily="34" charset="0"/>
              </a:rPr>
              <a:t>J'ai la beauté facile et c'est heureux</a:t>
            </a:r>
            <a:r>
              <a:rPr lang="fr-FR" dirty="0">
                <a:latin typeface="Century Gothic" pitchFamily="34" charset="0"/>
              </a:rPr>
              <a:t> </a:t>
            </a:r>
            <a:r>
              <a:rPr lang="fr-FR" dirty="0" smtClean="0">
                <a:latin typeface="Century Gothic" pitchFamily="34" charset="0"/>
              </a:rPr>
              <a:t>».</a:t>
            </a:r>
          </a:p>
          <a:p>
            <a:pPr indent="0" algn="just">
              <a:buNone/>
            </a:pPr>
            <a:r>
              <a:rPr lang="fr-FR" dirty="0" smtClean="0">
                <a:latin typeface="Century Gothic" pitchFamily="34" charset="0"/>
              </a:rPr>
              <a:t>Il produit également une poésie engagée dans laquelle il dénonce les dérives de la France. Il déteste la Tour Eiffel et fait des détours pour l’éviter, trouvant qu’elle ruine la beauté de Paris.</a:t>
            </a:r>
            <a:endParaRPr lang="fr-CA" dirty="0">
              <a:latin typeface="Century Gothic" pitchFamily="34" charset="0"/>
            </a:endParaRPr>
          </a:p>
        </p:txBody>
      </p:sp>
    </p:spTree>
    <p:extLst>
      <p:ext uri="{BB962C8B-B14F-4D97-AF65-F5344CB8AC3E}">
        <p14:creationId xmlns:p14="http://schemas.microsoft.com/office/powerpoint/2010/main" val="3485855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1247775"/>
            <a:ext cx="33337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93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liberté</a:t>
            </a:r>
            <a:endParaRPr lang="fr-CA" dirty="0"/>
          </a:p>
        </p:txBody>
      </p:sp>
      <p:sp>
        <p:nvSpPr>
          <p:cNvPr id="3" name="Espace réservé du contenu 2"/>
          <p:cNvSpPr>
            <a:spLocks noGrp="1"/>
          </p:cNvSpPr>
          <p:nvPr>
            <p:ph idx="1"/>
          </p:nvPr>
        </p:nvSpPr>
        <p:spPr/>
        <p:txBody>
          <a:bodyPr numCol="2">
            <a:normAutofit fontScale="62500" lnSpcReduction="20000"/>
          </a:bodyPr>
          <a:lstStyle/>
          <a:p>
            <a:pPr indent="0">
              <a:buNone/>
            </a:pPr>
            <a:r>
              <a:rPr lang="fr-FR" dirty="0">
                <a:latin typeface="Century Gothic" pitchFamily="34" charset="0"/>
              </a:rPr>
              <a:t>Sur mes cahiers d’écolier</a:t>
            </a:r>
            <a:br>
              <a:rPr lang="fr-FR" dirty="0">
                <a:latin typeface="Century Gothic" pitchFamily="34" charset="0"/>
              </a:rPr>
            </a:br>
            <a:r>
              <a:rPr lang="fr-FR" dirty="0">
                <a:latin typeface="Century Gothic" pitchFamily="34" charset="0"/>
              </a:rPr>
              <a:t>Sur mon pupitre et les arbres</a:t>
            </a:r>
            <a:br>
              <a:rPr lang="fr-FR" dirty="0">
                <a:latin typeface="Century Gothic" pitchFamily="34" charset="0"/>
              </a:rPr>
            </a:br>
            <a:r>
              <a:rPr lang="fr-FR" dirty="0">
                <a:latin typeface="Century Gothic" pitchFamily="34" charset="0"/>
              </a:rPr>
              <a:t>Sur le sable de neige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toutes les pages lues</a:t>
            </a:r>
            <a:br>
              <a:rPr lang="fr-FR" dirty="0">
                <a:latin typeface="Century Gothic" pitchFamily="34" charset="0"/>
              </a:rPr>
            </a:br>
            <a:r>
              <a:rPr lang="fr-FR" dirty="0">
                <a:latin typeface="Century Gothic" pitchFamily="34" charset="0"/>
              </a:rPr>
              <a:t>Sur toutes les pages blanches</a:t>
            </a:r>
            <a:br>
              <a:rPr lang="fr-FR" dirty="0">
                <a:latin typeface="Century Gothic" pitchFamily="34" charset="0"/>
              </a:rPr>
            </a:br>
            <a:r>
              <a:rPr lang="fr-FR" dirty="0">
                <a:latin typeface="Century Gothic" pitchFamily="34" charset="0"/>
              </a:rPr>
              <a:t>Pierre sang papier ou cendre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les images dorées</a:t>
            </a:r>
            <a:br>
              <a:rPr lang="fr-FR" dirty="0">
                <a:latin typeface="Century Gothic" pitchFamily="34" charset="0"/>
              </a:rPr>
            </a:br>
            <a:r>
              <a:rPr lang="fr-FR" dirty="0">
                <a:latin typeface="Century Gothic" pitchFamily="34" charset="0"/>
              </a:rPr>
              <a:t>Sur les armes des guerriers</a:t>
            </a:r>
            <a:br>
              <a:rPr lang="fr-FR" dirty="0">
                <a:latin typeface="Century Gothic" pitchFamily="34" charset="0"/>
              </a:rPr>
            </a:br>
            <a:r>
              <a:rPr lang="fr-FR" dirty="0">
                <a:latin typeface="Century Gothic" pitchFamily="34" charset="0"/>
              </a:rPr>
              <a:t>Sur la couronne des rois</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la jungle et le désert</a:t>
            </a:r>
            <a:br>
              <a:rPr lang="fr-FR" dirty="0">
                <a:latin typeface="Century Gothic" pitchFamily="34" charset="0"/>
              </a:rPr>
            </a:br>
            <a:r>
              <a:rPr lang="fr-FR" dirty="0">
                <a:latin typeface="Century Gothic" pitchFamily="34" charset="0"/>
              </a:rPr>
              <a:t>Sur les nids sur les genêts</a:t>
            </a:r>
            <a:br>
              <a:rPr lang="fr-FR" dirty="0">
                <a:latin typeface="Century Gothic" pitchFamily="34" charset="0"/>
              </a:rPr>
            </a:br>
            <a:r>
              <a:rPr lang="fr-FR" dirty="0">
                <a:latin typeface="Century Gothic" pitchFamily="34" charset="0"/>
              </a:rPr>
              <a:t>Sur l’écho de mon enfance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les merveilles des nuits</a:t>
            </a:r>
            <a:br>
              <a:rPr lang="fr-FR" dirty="0">
                <a:latin typeface="Century Gothic" pitchFamily="34" charset="0"/>
              </a:rPr>
            </a:br>
            <a:r>
              <a:rPr lang="fr-FR" dirty="0">
                <a:latin typeface="Century Gothic" pitchFamily="34" charset="0"/>
              </a:rPr>
              <a:t>Sur le pain blanc des journées</a:t>
            </a:r>
            <a:br>
              <a:rPr lang="fr-FR" dirty="0">
                <a:latin typeface="Century Gothic" pitchFamily="34" charset="0"/>
              </a:rPr>
            </a:br>
            <a:r>
              <a:rPr lang="fr-FR" dirty="0">
                <a:latin typeface="Century Gothic" pitchFamily="34" charset="0"/>
              </a:rPr>
              <a:t>Sur les saisons fiancées</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tous mes chiffons d’azur</a:t>
            </a:r>
            <a:br>
              <a:rPr lang="fr-FR" dirty="0">
                <a:latin typeface="Century Gothic" pitchFamily="34" charset="0"/>
              </a:rPr>
            </a:br>
            <a:r>
              <a:rPr lang="fr-FR" dirty="0">
                <a:latin typeface="Century Gothic" pitchFamily="34" charset="0"/>
              </a:rPr>
              <a:t>Sur l’étang soleil moisi</a:t>
            </a:r>
            <a:br>
              <a:rPr lang="fr-FR" dirty="0">
                <a:latin typeface="Century Gothic" pitchFamily="34" charset="0"/>
              </a:rPr>
            </a:br>
            <a:r>
              <a:rPr lang="fr-FR" dirty="0">
                <a:latin typeface="Century Gothic" pitchFamily="34" charset="0"/>
              </a:rPr>
              <a:t>Sur le lac lune vivante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endParaRPr lang="fr-CA" dirty="0">
              <a:latin typeface="Century Gothic" pitchFamily="34" charset="0"/>
            </a:endParaRPr>
          </a:p>
        </p:txBody>
      </p:sp>
    </p:spTree>
    <p:extLst>
      <p:ext uri="{BB962C8B-B14F-4D97-AF65-F5344CB8AC3E}">
        <p14:creationId xmlns:p14="http://schemas.microsoft.com/office/powerpoint/2010/main" val="2470975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numCol="2">
            <a:normAutofit fontScale="62500" lnSpcReduction="20000"/>
          </a:bodyPr>
          <a:lstStyle/>
          <a:p>
            <a:pPr indent="0">
              <a:buNone/>
            </a:pPr>
            <a:r>
              <a:rPr lang="fr-FR" dirty="0">
                <a:latin typeface="Century Gothic" pitchFamily="34" charset="0"/>
              </a:rPr>
              <a:t>Sur les champs sur </a:t>
            </a:r>
            <a:r>
              <a:rPr lang="fr-FR" dirty="0" smtClean="0">
                <a:latin typeface="Century Gothic" pitchFamily="34" charset="0"/>
              </a:rPr>
              <a:t>l’horizon</a:t>
            </a:r>
            <a:br>
              <a:rPr lang="fr-FR" dirty="0" smtClean="0">
                <a:latin typeface="Century Gothic" pitchFamily="34" charset="0"/>
              </a:rPr>
            </a:br>
            <a:r>
              <a:rPr lang="fr-FR" dirty="0" smtClean="0">
                <a:latin typeface="Century Gothic" pitchFamily="34" charset="0"/>
              </a:rPr>
              <a:t>Sur les ailes des oiseaux</a:t>
            </a:r>
            <a:br>
              <a:rPr lang="fr-FR" dirty="0" smtClean="0">
                <a:latin typeface="Century Gothic" pitchFamily="34" charset="0"/>
              </a:rPr>
            </a:br>
            <a:r>
              <a:rPr lang="fr-FR" dirty="0" smtClean="0">
                <a:latin typeface="Century Gothic" pitchFamily="34" charset="0"/>
              </a:rPr>
              <a:t>Et sur le moulin des ombres</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r>
              <a:rPr lang="fr-FR" dirty="0" smtClean="0">
                <a:latin typeface="Century Gothic" pitchFamily="34" charset="0"/>
              </a:rPr>
              <a:t>Sur chaque bouffées d’aurore</a:t>
            </a:r>
            <a:br>
              <a:rPr lang="fr-FR" dirty="0" smtClean="0">
                <a:latin typeface="Century Gothic" pitchFamily="34" charset="0"/>
              </a:rPr>
            </a:br>
            <a:r>
              <a:rPr lang="fr-FR" dirty="0" smtClean="0">
                <a:latin typeface="Century Gothic" pitchFamily="34" charset="0"/>
              </a:rPr>
              <a:t>Sur la mer sur les bateaux</a:t>
            </a:r>
            <a:br>
              <a:rPr lang="fr-FR" dirty="0" smtClean="0">
                <a:latin typeface="Century Gothic" pitchFamily="34" charset="0"/>
              </a:rPr>
            </a:br>
            <a:r>
              <a:rPr lang="fr-FR" dirty="0" smtClean="0">
                <a:latin typeface="Century Gothic" pitchFamily="34" charset="0"/>
              </a:rPr>
              <a:t>Sur la montagne démente</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r>
              <a:rPr lang="fr-FR" dirty="0" smtClean="0">
                <a:latin typeface="Century Gothic" pitchFamily="34" charset="0"/>
              </a:rPr>
              <a:t>Sur la mousse des nuages</a:t>
            </a:r>
            <a:br>
              <a:rPr lang="fr-FR" dirty="0" smtClean="0">
                <a:latin typeface="Century Gothic" pitchFamily="34" charset="0"/>
              </a:rPr>
            </a:br>
            <a:r>
              <a:rPr lang="fr-FR" dirty="0" smtClean="0">
                <a:latin typeface="Century Gothic" pitchFamily="34" charset="0"/>
              </a:rPr>
              <a:t>Sur les sueurs de l’orage</a:t>
            </a:r>
            <a:br>
              <a:rPr lang="fr-FR" dirty="0" smtClean="0">
                <a:latin typeface="Century Gothic" pitchFamily="34" charset="0"/>
              </a:rPr>
            </a:br>
            <a:r>
              <a:rPr lang="fr-FR" dirty="0" smtClean="0">
                <a:latin typeface="Century Gothic" pitchFamily="34" charset="0"/>
              </a:rPr>
              <a:t>Sur la pluie épaisse et fade</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r>
              <a:rPr lang="fr-FR" dirty="0" smtClean="0">
                <a:latin typeface="Century Gothic" pitchFamily="34" charset="0"/>
              </a:rPr>
              <a:t>Sur les formes scintillantes</a:t>
            </a:r>
            <a:br>
              <a:rPr lang="fr-FR" dirty="0" smtClean="0">
                <a:latin typeface="Century Gothic" pitchFamily="34" charset="0"/>
              </a:rPr>
            </a:br>
            <a:r>
              <a:rPr lang="fr-FR" dirty="0" smtClean="0">
                <a:latin typeface="Century Gothic" pitchFamily="34" charset="0"/>
              </a:rPr>
              <a:t>Sur les cloches des couleurs</a:t>
            </a:r>
            <a:br>
              <a:rPr lang="fr-FR" dirty="0" smtClean="0">
                <a:latin typeface="Century Gothic" pitchFamily="34" charset="0"/>
              </a:rPr>
            </a:br>
            <a:r>
              <a:rPr lang="fr-FR" dirty="0" smtClean="0">
                <a:latin typeface="Century Gothic" pitchFamily="34" charset="0"/>
              </a:rPr>
              <a:t>Sur la vérité physique</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r>
              <a:rPr lang="fr-FR" dirty="0" smtClean="0">
                <a:latin typeface="Century Gothic" pitchFamily="34" charset="0"/>
              </a:rPr>
              <a:t>Sur les sentiers éveillés</a:t>
            </a:r>
            <a:br>
              <a:rPr lang="fr-FR" dirty="0" smtClean="0">
                <a:latin typeface="Century Gothic" pitchFamily="34" charset="0"/>
              </a:rPr>
            </a:br>
            <a:r>
              <a:rPr lang="fr-FR" dirty="0" smtClean="0">
                <a:latin typeface="Century Gothic" pitchFamily="34" charset="0"/>
              </a:rPr>
              <a:t>Sur les routes déployées</a:t>
            </a:r>
            <a:br>
              <a:rPr lang="fr-FR" dirty="0" smtClean="0">
                <a:latin typeface="Century Gothic" pitchFamily="34" charset="0"/>
              </a:rPr>
            </a:br>
            <a:r>
              <a:rPr lang="fr-FR" dirty="0" smtClean="0">
                <a:latin typeface="Century Gothic" pitchFamily="34" charset="0"/>
              </a:rPr>
              <a:t>Sur les places qui débordent</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r>
              <a:rPr lang="fr-FR" dirty="0" smtClean="0">
                <a:latin typeface="Century Gothic" pitchFamily="34" charset="0"/>
              </a:rPr>
              <a:t>Sur la lampe qui s’allume</a:t>
            </a:r>
            <a:br>
              <a:rPr lang="fr-FR" dirty="0" smtClean="0">
                <a:latin typeface="Century Gothic" pitchFamily="34" charset="0"/>
              </a:rPr>
            </a:br>
            <a:r>
              <a:rPr lang="fr-FR" dirty="0" smtClean="0">
                <a:latin typeface="Century Gothic" pitchFamily="34" charset="0"/>
              </a:rPr>
              <a:t>Sur la lampe qui s’éteint</a:t>
            </a:r>
            <a:br>
              <a:rPr lang="fr-FR" dirty="0" smtClean="0">
                <a:latin typeface="Century Gothic" pitchFamily="34" charset="0"/>
              </a:rPr>
            </a:br>
            <a:r>
              <a:rPr lang="fr-FR" dirty="0" smtClean="0">
                <a:latin typeface="Century Gothic" pitchFamily="34" charset="0"/>
              </a:rPr>
              <a:t>Sur mes raisons réunies</a:t>
            </a:r>
            <a:br>
              <a:rPr lang="fr-FR" dirty="0" smtClean="0">
                <a:latin typeface="Century Gothic" pitchFamily="34" charset="0"/>
              </a:rPr>
            </a:br>
            <a:r>
              <a:rPr lang="fr-FR" dirty="0" smtClean="0">
                <a:latin typeface="Century Gothic" pitchFamily="34" charset="0"/>
              </a:rPr>
              <a:t>J’écris ton nom</a:t>
            </a:r>
            <a:endParaRPr lang="fr-CA" dirty="0" smtClean="0">
              <a:latin typeface="Century Gothic" pitchFamily="34" charset="0"/>
            </a:endParaRPr>
          </a:p>
          <a:p>
            <a:pPr indent="0">
              <a:buNone/>
            </a:pPr>
            <a:endParaRPr lang="fr-CA" dirty="0"/>
          </a:p>
        </p:txBody>
      </p:sp>
    </p:spTree>
    <p:extLst>
      <p:ext uri="{BB962C8B-B14F-4D97-AF65-F5344CB8AC3E}">
        <p14:creationId xmlns:p14="http://schemas.microsoft.com/office/powerpoint/2010/main" val="2115282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295400"/>
            <a:ext cx="6400800" cy="765448"/>
          </a:xfrm>
        </p:spPr>
        <p:txBody>
          <a:bodyPr>
            <a:normAutofit fontScale="90000"/>
          </a:bodyPr>
          <a:lstStyle/>
          <a:p>
            <a:r>
              <a:rPr lang="fr-CA" sz="2700" dirty="0" smtClean="0"/>
              <a:t>François </a:t>
            </a:r>
            <a:r>
              <a:rPr lang="fr-CA" sz="2700" dirty="0" err="1" smtClean="0"/>
              <a:t>villon</a:t>
            </a:r>
            <a:r>
              <a:rPr lang="fr-CA" dirty="0" smtClean="0"/>
              <a:t/>
            </a:r>
            <a:br>
              <a:rPr lang="fr-CA" dirty="0" smtClean="0"/>
            </a:br>
            <a:endParaRPr lang="fr-CA" sz="2200" i="1" dirty="0"/>
          </a:p>
        </p:txBody>
      </p:sp>
      <p:sp>
        <p:nvSpPr>
          <p:cNvPr id="3" name="Espace réservé du contenu 2"/>
          <p:cNvSpPr>
            <a:spLocks noGrp="1"/>
          </p:cNvSpPr>
          <p:nvPr>
            <p:ph idx="1"/>
          </p:nvPr>
        </p:nvSpPr>
        <p:spPr>
          <a:xfrm>
            <a:off x="971600" y="2438400"/>
            <a:ext cx="7200800" cy="3366864"/>
          </a:xfrm>
        </p:spPr>
        <p:txBody>
          <a:bodyPr>
            <a:normAutofit fontScale="70000" lnSpcReduction="20000"/>
          </a:bodyPr>
          <a:lstStyle/>
          <a:p>
            <a:pPr indent="0" algn="just">
              <a:buNone/>
            </a:pPr>
            <a:r>
              <a:rPr lang="fr-FR" sz="1900" b="1" dirty="0">
                <a:latin typeface="Century Gothic" pitchFamily="34" charset="0"/>
              </a:rPr>
              <a:t>François de </a:t>
            </a:r>
            <a:r>
              <a:rPr lang="fr-FR" sz="1900" b="1" dirty="0" err="1">
                <a:latin typeface="Century Gothic" pitchFamily="34" charset="0"/>
              </a:rPr>
              <a:t>Montcorbier</a:t>
            </a:r>
            <a:r>
              <a:rPr lang="fr-FR" sz="1900" dirty="0">
                <a:latin typeface="Century Gothic" pitchFamily="34" charset="0"/>
              </a:rPr>
              <a:t> dit </a:t>
            </a:r>
            <a:r>
              <a:rPr lang="fr-FR" sz="1900" b="1" dirty="0" smtClean="0">
                <a:latin typeface="Century Gothic" pitchFamily="34" charset="0"/>
              </a:rPr>
              <a:t>Villon</a:t>
            </a:r>
            <a:r>
              <a:rPr lang="fr-FR" sz="1900" dirty="0" smtClean="0">
                <a:latin typeface="Century Gothic" pitchFamily="34" charset="0"/>
              </a:rPr>
              <a:t>, </a:t>
            </a:r>
            <a:r>
              <a:rPr lang="fr-FR" sz="1900" dirty="0">
                <a:latin typeface="Century Gothic" pitchFamily="34" charset="0"/>
              </a:rPr>
              <a:t>né en 1431 à Paris et disparu en 1463, est le poète français le plus connu de la fin du Moyen Âge.</a:t>
            </a:r>
          </a:p>
          <a:p>
            <a:pPr indent="0" algn="just">
              <a:buNone/>
            </a:pPr>
            <a:r>
              <a:rPr lang="fr-FR" sz="1900" dirty="0" smtClean="0">
                <a:latin typeface="Century Gothic" pitchFamily="34" charset="0"/>
              </a:rPr>
              <a:t>À </a:t>
            </a:r>
            <a:r>
              <a:rPr lang="fr-FR" sz="1900" dirty="0">
                <a:latin typeface="Century Gothic" pitchFamily="34" charset="0"/>
              </a:rPr>
              <a:t>24 ans, il tue un prêtre dans une rixe et s’enfuit de Paris. Amnistié, il doit de nouveau s’exiler un an plus tard après le cambriolage du collège de Navarre. Accueilli à la cour de Charles d’Orléans, le prince-poète, à Blois, il échoue à y faire carrière. Il mène alors une vie errante et misérable sur les routes. Emprisonné à Meung-sur-Loire, libéré à l’avènement de Louis XI, il revient à Paris après six ans d’absence. De nouveau arrêté dans une rixe, il est condamné à être pendu. Après appel, le Parlement casse le jugement et le bannit pour dix ans de la ville. Il a 31 ans. On perd alors totalement sa trace.</a:t>
            </a:r>
          </a:p>
          <a:p>
            <a:pPr indent="0" algn="just">
              <a:buNone/>
            </a:pPr>
            <a:r>
              <a:rPr lang="fr-FR" sz="1900" dirty="0" smtClean="0">
                <a:latin typeface="Century Gothic" pitchFamily="34" charset="0"/>
              </a:rPr>
              <a:t>Très </a:t>
            </a:r>
            <a:r>
              <a:rPr lang="fr-FR" sz="1900" dirty="0">
                <a:latin typeface="Century Gothic" pitchFamily="34" charset="0"/>
              </a:rPr>
              <a:t>vite prend forme une « légende Villon » constituée selon les époques de différentes images allant du farceur escroc au poète maudit.</a:t>
            </a:r>
          </a:p>
          <a:p>
            <a:pPr indent="0">
              <a:buNone/>
            </a:pPr>
            <a:endParaRPr lang="fr-CA" dirty="0">
              <a:latin typeface="Century Gothic" pitchFamily="34" charset="0"/>
            </a:endParaRPr>
          </a:p>
        </p:txBody>
      </p:sp>
    </p:spTree>
    <p:extLst>
      <p:ext uri="{BB962C8B-B14F-4D97-AF65-F5344CB8AC3E}">
        <p14:creationId xmlns:p14="http://schemas.microsoft.com/office/powerpoint/2010/main" val="766822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numCol="2">
            <a:normAutofit fontScale="70000" lnSpcReduction="20000"/>
          </a:bodyPr>
          <a:lstStyle/>
          <a:p>
            <a:pPr indent="0">
              <a:buNone/>
            </a:pPr>
            <a:r>
              <a:rPr lang="fr-FR" dirty="0">
                <a:latin typeface="Century Gothic" pitchFamily="34" charset="0"/>
              </a:rPr>
              <a:t>Sur le fruit coupé en deux</a:t>
            </a:r>
            <a:br>
              <a:rPr lang="fr-FR" dirty="0">
                <a:latin typeface="Century Gothic" pitchFamily="34" charset="0"/>
              </a:rPr>
            </a:br>
            <a:r>
              <a:rPr lang="fr-FR" dirty="0">
                <a:latin typeface="Century Gothic" pitchFamily="34" charset="0"/>
              </a:rPr>
              <a:t>Du miroir et de ma chambre</a:t>
            </a:r>
            <a:br>
              <a:rPr lang="fr-FR" dirty="0">
                <a:latin typeface="Century Gothic" pitchFamily="34" charset="0"/>
              </a:rPr>
            </a:br>
            <a:r>
              <a:rPr lang="fr-FR" dirty="0">
                <a:latin typeface="Century Gothic" pitchFamily="34" charset="0"/>
              </a:rPr>
              <a:t>Sur mon lit coquille vide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mon chien gourmand et tendre</a:t>
            </a:r>
            <a:br>
              <a:rPr lang="fr-FR" dirty="0">
                <a:latin typeface="Century Gothic" pitchFamily="34" charset="0"/>
              </a:rPr>
            </a:br>
            <a:r>
              <a:rPr lang="fr-FR" dirty="0">
                <a:latin typeface="Century Gothic" pitchFamily="34" charset="0"/>
              </a:rPr>
              <a:t>Sur ses oreilles dressées</a:t>
            </a:r>
            <a:br>
              <a:rPr lang="fr-FR" dirty="0">
                <a:latin typeface="Century Gothic" pitchFamily="34" charset="0"/>
              </a:rPr>
            </a:br>
            <a:r>
              <a:rPr lang="fr-FR" dirty="0">
                <a:latin typeface="Century Gothic" pitchFamily="34" charset="0"/>
              </a:rPr>
              <a:t>Sur sa patte maladroite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le tremplin de ma porte</a:t>
            </a:r>
            <a:br>
              <a:rPr lang="fr-FR" dirty="0">
                <a:latin typeface="Century Gothic" pitchFamily="34" charset="0"/>
              </a:rPr>
            </a:br>
            <a:r>
              <a:rPr lang="fr-FR" dirty="0">
                <a:latin typeface="Century Gothic" pitchFamily="34" charset="0"/>
              </a:rPr>
              <a:t>Sur les objets familiers</a:t>
            </a:r>
            <a:br>
              <a:rPr lang="fr-FR" dirty="0">
                <a:latin typeface="Century Gothic" pitchFamily="34" charset="0"/>
              </a:rPr>
            </a:br>
            <a:r>
              <a:rPr lang="fr-FR" dirty="0">
                <a:latin typeface="Century Gothic" pitchFamily="34" charset="0"/>
              </a:rPr>
              <a:t>Sur le flot du feu béni</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toute chair accordée</a:t>
            </a:r>
            <a:br>
              <a:rPr lang="fr-FR" dirty="0">
                <a:latin typeface="Century Gothic" pitchFamily="34" charset="0"/>
              </a:rPr>
            </a:br>
            <a:r>
              <a:rPr lang="fr-FR" dirty="0">
                <a:latin typeface="Century Gothic" pitchFamily="34" charset="0"/>
              </a:rPr>
              <a:t>Sur le front de mes amis</a:t>
            </a:r>
            <a:br>
              <a:rPr lang="fr-FR" dirty="0">
                <a:latin typeface="Century Gothic" pitchFamily="34" charset="0"/>
              </a:rPr>
            </a:br>
            <a:r>
              <a:rPr lang="fr-FR" dirty="0">
                <a:latin typeface="Century Gothic" pitchFamily="34" charset="0"/>
              </a:rPr>
              <a:t>Sur chaque main qui se tend</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r>
              <a:rPr lang="fr-FR" dirty="0">
                <a:latin typeface="Century Gothic" pitchFamily="34" charset="0"/>
              </a:rPr>
              <a:t>Sur la vitre des surprises</a:t>
            </a:r>
            <a:br>
              <a:rPr lang="fr-FR" dirty="0">
                <a:latin typeface="Century Gothic" pitchFamily="34" charset="0"/>
              </a:rPr>
            </a:br>
            <a:r>
              <a:rPr lang="fr-FR" dirty="0">
                <a:latin typeface="Century Gothic" pitchFamily="34" charset="0"/>
              </a:rPr>
              <a:t>Sur les lèvres attendries</a:t>
            </a:r>
            <a:br>
              <a:rPr lang="fr-FR" dirty="0">
                <a:latin typeface="Century Gothic" pitchFamily="34" charset="0"/>
              </a:rPr>
            </a:br>
            <a:r>
              <a:rPr lang="fr-FR" dirty="0">
                <a:latin typeface="Century Gothic" pitchFamily="34" charset="0"/>
              </a:rPr>
              <a:t>Bien au-dessus du silence</a:t>
            </a:r>
            <a:br>
              <a:rPr lang="fr-FR" dirty="0">
                <a:latin typeface="Century Gothic" pitchFamily="34" charset="0"/>
              </a:rPr>
            </a:br>
            <a:r>
              <a:rPr lang="fr-FR" dirty="0">
                <a:latin typeface="Century Gothic" pitchFamily="34" charset="0"/>
              </a:rPr>
              <a:t>J’écris ton nom</a:t>
            </a:r>
            <a:endParaRPr lang="fr-CA" dirty="0">
              <a:latin typeface="Century Gothic" pitchFamily="34" charset="0"/>
            </a:endParaRPr>
          </a:p>
          <a:p>
            <a:pPr indent="0">
              <a:buNone/>
            </a:pPr>
            <a:endParaRPr lang="fr-CA" dirty="0"/>
          </a:p>
        </p:txBody>
      </p:sp>
    </p:spTree>
    <p:extLst>
      <p:ext uri="{BB962C8B-B14F-4D97-AF65-F5344CB8AC3E}">
        <p14:creationId xmlns:p14="http://schemas.microsoft.com/office/powerpoint/2010/main" val="101405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13" y="1524000"/>
            <a:ext cx="2924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45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La ballade des pendus</a:t>
            </a:r>
            <a:endParaRPr lang="fr-CA" dirty="0"/>
          </a:p>
        </p:txBody>
      </p:sp>
      <p:sp>
        <p:nvSpPr>
          <p:cNvPr id="3" name="Espace réservé du contenu 2"/>
          <p:cNvSpPr>
            <a:spLocks noGrp="1"/>
          </p:cNvSpPr>
          <p:nvPr>
            <p:ph idx="1"/>
          </p:nvPr>
        </p:nvSpPr>
        <p:spPr/>
        <p:txBody>
          <a:bodyPr numCol="2">
            <a:normAutofit fontScale="62500" lnSpcReduction="20000"/>
          </a:bodyPr>
          <a:lstStyle/>
          <a:p>
            <a:pPr indent="0">
              <a:buNone/>
            </a:pPr>
            <a:r>
              <a:rPr lang="fr-CA" dirty="0">
                <a:latin typeface="Century Gothic" pitchFamily="34" charset="0"/>
              </a:rPr>
              <a:t>Frères humains, qui après nous vivez,</a:t>
            </a:r>
            <a:br>
              <a:rPr lang="fr-CA" dirty="0">
                <a:latin typeface="Century Gothic" pitchFamily="34" charset="0"/>
              </a:rPr>
            </a:br>
            <a:r>
              <a:rPr lang="fr-CA" dirty="0">
                <a:latin typeface="Century Gothic" pitchFamily="34" charset="0"/>
              </a:rPr>
              <a:t>N'ayez les </a:t>
            </a:r>
            <a:r>
              <a:rPr lang="fr-CA" dirty="0" err="1">
                <a:latin typeface="Century Gothic" pitchFamily="34" charset="0"/>
              </a:rPr>
              <a:t>coeurs</a:t>
            </a:r>
            <a:r>
              <a:rPr lang="fr-CA" dirty="0">
                <a:latin typeface="Century Gothic" pitchFamily="34" charset="0"/>
              </a:rPr>
              <a:t> contre nous endurcis,</a:t>
            </a:r>
            <a:br>
              <a:rPr lang="fr-CA" dirty="0">
                <a:latin typeface="Century Gothic" pitchFamily="34" charset="0"/>
              </a:rPr>
            </a:br>
            <a:r>
              <a:rPr lang="fr-CA" dirty="0">
                <a:latin typeface="Century Gothic" pitchFamily="34" charset="0"/>
              </a:rPr>
              <a:t>Car, si pitié de nous pauvres avez,</a:t>
            </a:r>
            <a:br>
              <a:rPr lang="fr-CA" dirty="0">
                <a:latin typeface="Century Gothic" pitchFamily="34" charset="0"/>
              </a:rPr>
            </a:br>
            <a:r>
              <a:rPr lang="fr-CA" dirty="0">
                <a:latin typeface="Century Gothic" pitchFamily="34" charset="0"/>
              </a:rPr>
              <a:t>Dieu en aura plus tôt de vous mercis.</a:t>
            </a:r>
            <a:br>
              <a:rPr lang="fr-CA" dirty="0">
                <a:latin typeface="Century Gothic" pitchFamily="34" charset="0"/>
              </a:rPr>
            </a:br>
            <a:r>
              <a:rPr lang="fr-CA" dirty="0">
                <a:latin typeface="Century Gothic" pitchFamily="34" charset="0"/>
              </a:rPr>
              <a:t>Vous nous voyez ci attachés, cinq, six :</a:t>
            </a:r>
            <a:br>
              <a:rPr lang="fr-CA" dirty="0">
                <a:latin typeface="Century Gothic" pitchFamily="34" charset="0"/>
              </a:rPr>
            </a:br>
            <a:r>
              <a:rPr lang="fr-CA" dirty="0">
                <a:latin typeface="Century Gothic" pitchFamily="34" charset="0"/>
              </a:rPr>
              <a:t>Quant à la chair, que trop avons nourrie,</a:t>
            </a:r>
            <a:br>
              <a:rPr lang="fr-CA" dirty="0">
                <a:latin typeface="Century Gothic" pitchFamily="34" charset="0"/>
              </a:rPr>
            </a:br>
            <a:r>
              <a:rPr lang="fr-CA" dirty="0">
                <a:latin typeface="Century Gothic" pitchFamily="34" charset="0"/>
              </a:rPr>
              <a:t>Elle est piéça dévorée et pourrie,</a:t>
            </a:r>
            <a:br>
              <a:rPr lang="fr-CA" dirty="0">
                <a:latin typeface="Century Gothic" pitchFamily="34" charset="0"/>
              </a:rPr>
            </a:br>
            <a:r>
              <a:rPr lang="fr-CA" dirty="0">
                <a:latin typeface="Century Gothic" pitchFamily="34" charset="0"/>
              </a:rPr>
              <a:t>Et nous, les os, devenons cendre et poudre. </a:t>
            </a:r>
            <a:br>
              <a:rPr lang="fr-CA" dirty="0">
                <a:latin typeface="Century Gothic" pitchFamily="34" charset="0"/>
              </a:rPr>
            </a:br>
            <a:r>
              <a:rPr lang="fr-CA" dirty="0">
                <a:latin typeface="Century Gothic" pitchFamily="34" charset="0"/>
              </a:rPr>
              <a:t>De notre mal personne ne s'en rie ;</a:t>
            </a:r>
            <a:br>
              <a:rPr lang="fr-CA" dirty="0">
                <a:latin typeface="Century Gothic" pitchFamily="34" charset="0"/>
              </a:rPr>
            </a:br>
            <a:r>
              <a:rPr lang="fr-CA" dirty="0">
                <a:latin typeface="Century Gothic" pitchFamily="34" charset="0"/>
              </a:rPr>
              <a:t>Mais priez Dieu que tous nous veuille absoudre !</a:t>
            </a:r>
            <a:br>
              <a:rPr lang="fr-CA" dirty="0">
                <a:latin typeface="Century Gothic" pitchFamily="34" charset="0"/>
              </a:rPr>
            </a:br>
            <a:r>
              <a:rPr lang="fr-CA" dirty="0">
                <a:latin typeface="Century Gothic" pitchFamily="34" charset="0"/>
              </a:rPr>
              <a:t/>
            </a:r>
            <a:br>
              <a:rPr lang="fr-CA" dirty="0">
                <a:latin typeface="Century Gothic" pitchFamily="34" charset="0"/>
              </a:rPr>
            </a:br>
            <a:r>
              <a:rPr lang="fr-CA" dirty="0">
                <a:latin typeface="Century Gothic" pitchFamily="34" charset="0"/>
              </a:rPr>
              <a:t>Se frères vous clamons, pas n'en devez</a:t>
            </a:r>
            <a:br>
              <a:rPr lang="fr-CA" dirty="0">
                <a:latin typeface="Century Gothic" pitchFamily="34" charset="0"/>
              </a:rPr>
            </a:br>
            <a:r>
              <a:rPr lang="fr-CA" dirty="0">
                <a:latin typeface="Century Gothic" pitchFamily="34" charset="0"/>
              </a:rPr>
              <a:t>Avoir dédain, quoique fûmes occis</a:t>
            </a:r>
            <a:br>
              <a:rPr lang="fr-CA" dirty="0">
                <a:latin typeface="Century Gothic" pitchFamily="34" charset="0"/>
              </a:rPr>
            </a:br>
            <a:r>
              <a:rPr lang="fr-CA" dirty="0">
                <a:latin typeface="Century Gothic" pitchFamily="34" charset="0"/>
              </a:rPr>
              <a:t>Par justice. Toutefois, vous savez</a:t>
            </a:r>
            <a:br>
              <a:rPr lang="fr-CA" dirty="0">
                <a:latin typeface="Century Gothic" pitchFamily="34" charset="0"/>
              </a:rPr>
            </a:br>
            <a:r>
              <a:rPr lang="fr-CA" dirty="0">
                <a:latin typeface="Century Gothic" pitchFamily="34" charset="0"/>
              </a:rPr>
              <a:t>Que tous hommes n'ont pas bon sens rassis.</a:t>
            </a:r>
            <a:br>
              <a:rPr lang="fr-CA" dirty="0">
                <a:latin typeface="Century Gothic" pitchFamily="34" charset="0"/>
              </a:rPr>
            </a:br>
            <a:r>
              <a:rPr lang="fr-CA" dirty="0">
                <a:latin typeface="Century Gothic" pitchFamily="34" charset="0"/>
              </a:rPr>
              <a:t>Excusez-nous, puisque sommes transis,</a:t>
            </a:r>
            <a:br>
              <a:rPr lang="fr-CA" dirty="0">
                <a:latin typeface="Century Gothic" pitchFamily="34" charset="0"/>
              </a:rPr>
            </a:br>
            <a:r>
              <a:rPr lang="fr-CA" dirty="0">
                <a:latin typeface="Century Gothic" pitchFamily="34" charset="0"/>
              </a:rPr>
              <a:t>Envers le fils de la Vierge Marie,</a:t>
            </a:r>
            <a:br>
              <a:rPr lang="fr-CA" dirty="0">
                <a:latin typeface="Century Gothic" pitchFamily="34" charset="0"/>
              </a:rPr>
            </a:br>
            <a:r>
              <a:rPr lang="fr-CA" dirty="0">
                <a:latin typeface="Century Gothic" pitchFamily="34" charset="0"/>
              </a:rPr>
              <a:t>Que sa grâce ne soit pour nous tarie,</a:t>
            </a:r>
            <a:br>
              <a:rPr lang="fr-CA" dirty="0">
                <a:latin typeface="Century Gothic" pitchFamily="34" charset="0"/>
              </a:rPr>
            </a:br>
            <a:r>
              <a:rPr lang="fr-CA" dirty="0">
                <a:latin typeface="Century Gothic" pitchFamily="34" charset="0"/>
              </a:rPr>
              <a:t>Nous préservant de l'infernale foudre.</a:t>
            </a:r>
            <a:br>
              <a:rPr lang="fr-CA" dirty="0">
                <a:latin typeface="Century Gothic" pitchFamily="34" charset="0"/>
              </a:rPr>
            </a:br>
            <a:r>
              <a:rPr lang="fr-CA" dirty="0">
                <a:latin typeface="Century Gothic" pitchFamily="34" charset="0"/>
              </a:rPr>
              <a:t>Nous sommes morts, âme ne nous </a:t>
            </a:r>
            <a:r>
              <a:rPr lang="fr-CA" dirty="0" err="1">
                <a:latin typeface="Century Gothic" pitchFamily="34" charset="0"/>
              </a:rPr>
              <a:t>harie</a:t>
            </a:r>
            <a:r>
              <a:rPr lang="fr-CA" dirty="0">
                <a:latin typeface="Century Gothic" pitchFamily="34" charset="0"/>
              </a:rPr>
              <a:t>,</a:t>
            </a:r>
            <a:br>
              <a:rPr lang="fr-CA" dirty="0">
                <a:latin typeface="Century Gothic" pitchFamily="34" charset="0"/>
              </a:rPr>
            </a:br>
            <a:r>
              <a:rPr lang="fr-CA" dirty="0">
                <a:latin typeface="Century Gothic" pitchFamily="34" charset="0"/>
              </a:rPr>
              <a:t>Mais priez Dieu que tous nous veuille absoudre !</a:t>
            </a:r>
            <a:br>
              <a:rPr lang="fr-CA" dirty="0">
                <a:latin typeface="Century Gothic" pitchFamily="34" charset="0"/>
              </a:rPr>
            </a:br>
            <a:endParaRPr lang="fr-CA" dirty="0">
              <a:latin typeface="Century Gothic" pitchFamily="34" charset="0"/>
            </a:endParaRPr>
          </a:p>
        </p:txBody>
      </p:sp>
    </p:spTree>
    <p:extLst>
      <p:ext uri="{BB962C8B-B14F-4D97-AF65-F5344CB8AC3E}">
        <p14:creationId xmlns:p14="http://schemas.microsoft.com/office/powerpoint/2010/main" val="3244644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numCol="2">
            <a:normAutofit fontScale="70000" lnSpcReduction="20000"/>
          </a:bodyPr>
          <a:lstStyle/>
          <a:p>
            <a:pPr indent="0">
              <a:buNone/>
            </a:pPr>
            <a:r>
              <a:rPr lang="fr-CA" dirty="0">
                <a:latin typeface="Century Gothic" pitchFamily="34" charset="0"/>
              </a:rPr>
              <a:t>La pluie nous a </a:t>
            </a:r>
            <a:r>
              <a:rPr lang="fr-CA" dirty="0" err="1">
                <a:latin typeface="Century Gothic" pitchFamily="34" charset="0"/>
              </a:rPr>
              <a:t>débués</a:t>
            </a:r>
            <a:r>
              <a:rPr lang="fr-CA" dirty="0">
                <a:latin typeface="Century Gothic" pitchFamily="34" charset="0"/>
              </a:rPr>
              <a:t> et lavés,</a:t>
            </a:r>
            <a:br>
              <a:rPr lang="fr-CA" dirty="0">
                <a:latin typeface="Century Gothic" pitchFamily="34" charset="0"/>
              </a:rPr>
            </a:br>
            <a:r>
              <a:rPr lang="fr-CA" dirty="0">
                <a:latin typeface="Century Gothic" pitchFamily="34" charset="0"/>
              </a:rPr>
              <a:t>Et le soleil desséchés et noircis.</a:t>
            </a:r>
            <a:br>
              <a:rPr lang="fr-CA" dirty="0">
                <a:latin typeface="Century Gothic" pitchFamily="34" charset="0"/>
              </a:rPr>
            </a:br>
            <a:r>
              <a:rPr lang="fr-CA" dirty="0">
                <a:latin typeface="Century Gothic" pitchFamily="34" charset="0"/>
              </a:rPr>
              <a:t>Pies, corbeaux nous ont les yeux cavés,</a:t>
            </a:r>
            <a:br>
              <a:rPr lang="fr-CA" dirty="0">
                <a:latin typeface="Century Gothic" pitchFamily="34" charset="0"/>
              </a:rPr>
            </a:br>
            <a:r>
              <a:rPr lang="fr-CA" dirty="0">
                <a:latin typeface="Century Gothic" pitchFamily="34" charset="0"/>
              </a:rPr>
              <a:t>Et arraché la barbe et les sourcils.</a:t>
            </a:r>
            <a:br>
              <a:rPr lang="fr-CA" dirty="0">
                <a:latin typeface="Century Gothic" pitchFamily="34" charset="0"/>
              </a:rPr>
            </a:br>
            <a:r>
              <a:rPr lang="fr-CA" dirty="0">
                <a:latin typeface="Century Gothic" pitchFamily="34" charset="0"/>
              </a:rPr>
              <a:t>Jamais nul temps nous ne sommes assis</a:t>
            </a:r>
            <a:br>
              <a:rPr lang="fr-CA" dirty="0">
                <a:latin typeface="Century Gothic" pitchFamily="34" charset="0"/>
              </a:rPr>
            </a:br>
            <a:r>
              <a:rPr lang="fr-CA" dirty="0">
                <a:latin typeface="Century Gothic" pitchFamily="34" charset="0"/>
              </a:rPr>
              <a:t>Puis çà, puis là, comme le vent varie,</a:t>
            </a:r>
            <a:br>
              <a:rPr lang="fr-CA" dirty="0">
                <a:latin typeface="Century Gothic" pitchFamily="34" charset="0"/>
              </a:rPr>
            </a:br>
            <a:r>
              <a:rPr lang="fr-CA" dirty="0">
                <a:latin typeface="Century Gothic" pitchFamily="34" charset="0"/>
              </a:rPr>
              <a:t>A son plaisir sans cesser nous charrie,</a:t>
            </a:r>
            <a:br>
              <a:rPr lang="fr-CA" dirty="0">
                <a:latin typeface="Century Gothic" pitchFamily="34" charset="0"/>
              </a:rPr>
            </a:br>
            <a:r>
              <a:rPr lang="fr-CA" dirty="0">
                <a:latin typeface="Century Gothic" pitchFamily="34" charset="0"/>
              </a:rPr>
              <a:t>Plus becquetés d'oiseaux que dés à coudre. </a:t>
            </a:r>
            <a:br>
              <a:rPr lang="fr-CA" dirty="0">
                <a:latin typeface="Century Gothic" pitchFamily="34" charset="0"/>
              </a:rPr>
            </a:br>
            <a:r>
              <a:rPr lang="fr-CA" dirty="0">
                <a:latin typeface="Century Gothic" pitchFamily="34" charset="0"/>
              </a:rPr>
              <a:t>Ne soyez donc de notre confrérie ;</a:t>
            </a:r>
            <a:br>
              <a:rPr lang="fr-CA" dirty="0">
                <a:latin typeface="Century Gothic" pitchFamily="34" charset="0"/>
              </a:rPr>
            </a:br>
            <a:r>
              <a:rPr lang="fr-CA" dirty="0">
                <a:latin typeface="Century Gothic" pitchFamily="34" charset="0"/>
              </a:rPr>
              <a:t>Mais priez Dieu que tous nous veuille absoudre !</a:t>
            </a:r>
            <a:br>
              <a:rPr lang="fr-CA" dirty="0">
                <a:latin typeface="Century Gothic" pitchFamily="34" charset="0"/>
              </a:rPr>
            </a:br>
            <a:r>
              <a:rPr lang="fr-CA" dirty="0">
                <a:latin typeface="Century Gothic" pitchFamily="34" charset="0"/>
              </a:rPr>
              <a:t/>
            </a:r>
            <a:br>
              <a:rPr lang="fr-CA" dirty="0">
                <a:latin typeface="Century Gothic" pitchFamily="34" charset="0"/>
              </a:rPr>
            </a:br>
            <a:r>
              <a:rPr lang="fr-CA" dirty="0">
                <a:latin typeface="Century Gothic" pitchFamily="34" charset="0"/>
              </a:rPr>
              <a:t>Prince Jésus, qui sur tous a </a:t>
            </a:r>
            <a:r>
              <a:rPr lang="fr-CA" dirty="0" err="1">
                <a:latin typeface="Century Gothic" pitchFamily="34" charset="0"/>
              </a:rPr>
              <a:t>maistrie</a:t>
            </a:r>
            <a:r>
              <a:rPr lang="fr-CA" dirty="0">
                <a:latin typeface="Century Gothic" pitchFamily="34" charset="0"/>
              </a:rPr>
              <a:t>,</a:t>
            </a:r>
            <a:br>
              <a:rPr lang="fr-CA" dirty="0">
                <a:latin typeface="Century Gothic" pitchFamily="34" charset="0"/>
              </a:rPr>
            </a:br>
            <a:r>
              <a:rPr lang="fr-CA" dirty="0">
                <a:latin typeface="Century Gothic" pitchFamily="34" charset="0"/>
              </a:rPr>
              <a:t>Garde qu'Enfer n'ait de nous seigneurie :</a:t>
            </a:r>
            <a:br>
              <a:rPr lang="fr-CA" dirty="0">
                <a:latin typeface="Century Gothic" pitchFamily="34" charset="0"/>
              </a:rPr>
            </a:br>
            <a:r>
              <a:rPr lang="fr-CA" dirty="0">
                <a:latin typeface="Century Gothic" pitchFamily="34" charset="0"/>
              </a:rPr>
              <a:t>A lui n'ayons que faire ne que </a:t>
            </a:r>
            <a:r>
              <a:rPr lang="fr-CA" dirty="0" err="1">
                <a:latin typeface="Century Gothic" pitchFamily="34" charset="0"/>
              </a:rPr>
              <a:t>soudre</a:t>
            </a:r>
            <a:r>
              <a:rPr lang="fr-CA" dirty="0">
                <a:latin typeface="Century Gothic" pitchFamily="34" charset="0"/>
              </a:rPr>
              <a:t>.</a:t>
            </a:r>
            <a:br>
              <a:rPr lang="fr-CA" dirty="0">
                <a:latin typeface="Century Gothic" pitchFamily="34" charset="0"/>
              </a:rPr>
            </a:br>
            <a:r>
              <a:rPr lang="fr-CA" dirty="0">
                <a:latin typeface="Century Gothic" pitchFamily="34" charset="0"/>
              </a:rPr>
              <a:t>Hommes, ici n'a point de moquerie ;</a:t>
            </a:r>
            <a:br>
              <a:rPr lang="fr-CA" dirty="0">
                <a:latin typeface="Century Gothic" pitchFamily="34" charset="0"/>
              </a:rPr>
            </a:br>
            <a:r>
              <a:rPr lang="fr-CA" dirty="0">
                <a:latin typeface="Century Gothic" pitchFamily="34" charset="0"/>
              </a:rPr>
              <a:t>Mais priez Dieu que tous nous veuille absoudre !</a:t>
            </a:r>
          </a:p>
        </p:txBody>
      </p:sp>
    </p:spTree>
    <p:extLst>
      <p:ext uri="{BB962C8B-B14F-4D97-AF65-F5344CB8AC3E}">
        <p14:creationId xmlns:p14="http://schemas.microsoft.com/office/powerpoint/2010/main" val="3957151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XVI</a:t>
            </a:r>
            <a:r>
              <a:rPr lang="fr-CA" baseline="30000" dirty="0" smtClean="0"/>
              <a:t>e</a:t>
            </a:r>
            <a:r>
              <a:rPr lang="fr-CA" dirty="0" smtClean="0"/>
              <a:t> siècle</a:t>
            </a:r>
            <a:endParaRPr lang="fr-CA" dirty="0"/>
          </a:p>
        </p:txBody>
      </p:sp>
      <p:sp>
        <p:nvSpPr>
          <p:cNvPr id="3" name="Espace réservé du contenu 2"/>
          <p:cNvSpPr>
            <a:spLocks noGrp="1"/>
          </p:cNvSpPr>
          <p:nvPr>
            <p:ph idx="1"/>
          </p:nvPr>
        </p:nvSpPr>
        <p:spPr/>
        <p:txBody>
          <a:bodyPr>
            <a:normAutofit fontScale="77500" lnSpcReduction="20000"/>
          </a:bodyPr>
          <a:lstStyle/>
          <a:p>
            <a:pPr indent="0" algn="ctr">
              <a:buNone/>
            </a:pPr>
            <a:r>
              <a:rPr lang="fr-CA" sz="3200" b="1" dirty="0">
                <a:latin typeface="Century Gothic" pitchFamily="34" charset="0"/>
              </a:rPr>
              <a:t>La </a:t>
            </a:r>
            <a:r>
              <a:rPr lang="fr-CA" sz="3200" b="1" dirty="0" smtClean="0">
                <a:latin typeface="Century Gothic" pitchFamily="34" charset="0"/>
              </a:rPr>
              <a:t>pléiade</a:t>
            </a:r>
            <a:endParaRPr lang="fr-CA" sz="3200" b="1" dirty="0">
              <a:latin typeface="Century Gothic" pitchFamily="34" charset="0"/>
            </a:endParaRPr>
          </a:p>
          <a:p>
            <a:pPr indent="0" algn="just">
              <a:buNone/>
            </a:pPr>
            <a:r>
              <a:rPr lang="fr-FR" dirty="0" smtClean="0">
                <a:latin typeface="Century Gothic" pitchFamily="34" charset="0"/>
              </a:rPr>
              <a:t>Joachim </a:t>
            </a:r>
            <a:r>
              <a:rPr lang="fr-FR" dirty="0">
                <a:latin typeface="Century Gothic" pitchFamily="34" charset="0"/>
              </a:rPr>
              <a:t>du Bellay, </a:t>
            </a:r>
            <a:r>
              <a:rPr lang="fr-FR" dirty="0" smtClean="0">
                <a:latin typeface="Century Gothic" pitchFamily="34" charset="0"/>
              </a:rPr>
              <a:t>Pierre de Ronsard, Jacques </a:t>
            </a:r>
            <a:r>
              <a:rPr lang="fr-FR" dirty="0">
                <a:latin typeface="Century Gothic" pitchFamily="34" charset="0"/>
              </a:rPr>
              <a:t>Peletier du Mans, Rémy Belleau, Antoine de Baïf, Pontus de Tyard et Étienne </a:t>
            </a:r>
            <a:r>
              <a:rPr lang="fr-FR" dirty="0" smtClean="0">
                <a:latin typeface="Century Gothic" pitchFamily="34" charset="0"/>
              </a:rPr>
              <a:t>Jodelle en sont les représentants. Le mouvement de la </a:t>
            </a:r>
            <a:r>
              <a:rPr lang="fr-FR" i="1" dirty="0" smtClean="0">
                <a:latin typeface="Century Gothic" pitchFamily="34" charset="0"/>
              </a:rPr>
              <a:t>pléiade</a:t>
            </a:r>
            <a:r>
              <a:rPr lang="fr-FR" dirty="0" smtClean="0">
                <a:latin typeface="Century Gothic" pitchFamily="34" charset="0"/>
              </a:rPr>
              <a:t> (inspiré de poètes de l’Antiquité)  </a:t>
            </a:r>
            <a:r>
              <a:rPr lang="fr-FR" dirty="0">
                <a:latin typeface="Century Gothic" pitchFamily="34" charset="0"/>
              </a:rPr>
              <a:t>vise à mener une réflexion sur les moyens d’enrichir la langue et la littérature française par des emprunts, la fabrication de néologismes, le rappel de mots disparus, et plus globalement enrichir la culture française par la redécouverte de la culture antique, de ses arts et de son savoir.</a:t>
            </a:r>
            <a:endParaRPr lang="fr-CA" dirty="0">
              <a:latin typeface="Century Gothic" pitchFamily="34" charset="0"/>
            </a:endParaRPr>
          </a:p>
          <a:p>
            <a:pPr indent="0">
              <a:buNone/>
            </a:pPr>
            <a:endParaRPr lang="fr-CA" dirty="0"/>
          </a:p>
        </p:txBody>
      </p:sp>
    </p:spTree>
    <p:extLst>
      <p:ext uri="{BB962C8B-B14F-4D97-AF65-F5344CB8AC3E}">
        <p14:creationId xmlns:p14="http://schemas.microsoft.com/office/powerpoint/2010/main" val="107713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412776"/>
            <a:ext cx="6400800" cy="685800"/>
          </a:xfrm>
        </p:spPr>
        <p:txBody>
          <a:bodyPr>
            <a:normAutofit fontScale="90000"/>
          </a:bodyPr>
          <a:lstStyle/>
          <a:p>
            <a:r>
              <a:rPr lang="fr-CA" sz="2700" dirty="0" smtClean="0"/>
              <a:t>Pierre de </a:t>
            </a:r>
            <a:r>
              <a:rPr lang="fr-CA" sz="2700" dirty="0" err="1" smtClean="0"/>
              <a:t>ronsard</a:t>
            </a:r>
            <a:r>
              <a:rPr lang="fr-CA" sz="2700" dirty="0" smtClean="0"/>
              <a:t/>
            </a:r>
            <a:br>
              <a:rPr lang="fr-CA" sz="2700" dirty="0" smtClean="0"/>
            </a:br>
            <a:endParaRPr lang="fr-CA" sz="1800" dirty="0"/>
          </a:p>
        </p:txBody>
      </p:sp>
      <p:sp>
        <p:nvSpPr>
          <p:cNvPr id="3" name="Espace réservé du contenu 2"/>
          <p:cNvSpPr>
            <a:spLocks noGrp="1"/>
          </p:cNvSpPr>
          <p:nvPr>
            <p:ph idx="1"/>
          </p:nvPr>
        </p:nvSpPr>
        <p:spPr/>
        <p:txBody>
          <a:bodyPr numCol="1">
            <a:normAutofit lnSpcReduction="10000"/>
          </a:bodyPr>
          <a:lstStyle/>
          <a:p>
            <a:pPr indent="0" algn="just">
              <a:buNone/>
            </a:pPr>
            <a:r>
              <a:rPr lang="fr-FR" sz="1200" dirty="0">
                <a:latin typeface="Century Gothic" pitchFamily="34" charset="0"/>
              </a:rPr>
              <a:t>« Prince des poètes et poète des princes », Pierre de Ronsard, est une figure majeure de la littérature poétique de la </a:t>
            </a:r>
            <a:r>
              <a:rPr lang="fr-FR" sz="1200" dirty="0" smtClean="0">
                <a:latin typeface="Century Gothic" pitchFamily="34" charset="0"/>
              </a:rPr>
              <a:t>Renaissance.</a:t>
            </a:r>
          </a:p>
          <a:p>
            <a:pPr indent="0" algn="just">
              <a:buNone/>
            </a:pPr>
            <a:r>
              <a:rPr lang="fr-FR" sz="1200" dirty="0" smtClean="0">
                <a:latin typeface="Century Gothic" pitchFamily="34" charset="0"/>
              </a:rPr>
              <a:t>Ses </a:t>
            </a:r>
            <a:r>
              <a:rPr lang="fr-FR" sz="1200" dirty="0">
                <a:latin typeface="Century Gothic" pitchFamily="34" charset="0"/>
              </a:rPr>
              <a:t>poèmes lyriques qui développent les thèmes de la nature et de l’amour, associés aux références de l’Antiquité gréco-latine et à la forme du sonnet, constituent la partie vivante de l’œuvre de l’animateur du renouveau poétique que fut Pierre de Ronsard avec ses compagnons de la Pléiade et son ami Joachim Du Bellay. Il a contribué à étendre largement le domaine de la poésie, lui offrant une langue plus riche par la création de néologismes et l'introduction du langage populaire dans le français littéraire, et mettant en place des règles de versification qui ont perduré plusieurs </a:t>
            </a:r>
            <a:r>
              <a:rPr lang="fr-FR" sz="1200" dirty="0" smtClean="0">
                <a:latin typeface="Century Gothic" pitchFamily="34" charset="0"/>
              </a:rPr>
              <a:t>siècles. </a:t>
            </a:r>
            <a:r>
              <a:rPr lang="fr-FR" sz="1200" dirty="0">
                <a:latin typeface="Century Gothic" pitchFamily="34" charset="0"/>
              </a:rPr>
              <a:t>Jusqu'au début de XVII</a:t>
            </a:r>
            <a:r>
              <a:rPr lang="fr-FR" sz="1200" baseline="30000" dirty="0">
                <a:latin typeface="Century Gothic" pitchFamily="34" charset="0"/>
              </a:rPr>
              <a:t>e</a:t>
            </a:r>
            <a:r>
              <a:rPr lang="fr-FR" sz="1200" dirty="0">
                <a:latin typeface="Century Gothic" pitchFamily="34" charset="0"/>
              </a:rPr>
              <a:t> siècle, il est reconnu par ses pairs comme celui qui « a coupé le filet que le France avait sous la langue »</a:t>
            </a:r>
            <a:endParaRPr lang="fr-CA" sz="1200" dirty="0">
              <a:latin typeface="Century Gothic" pitchFamily="34" charset="0"/>
            </a:endParaRPr>
          </a:p>
        </p:txBody>
      </p:sp>
    </p:spTree>
    <p:extLst>
      <p:ext uri="{BB962C8B-B14F-4D97-AF65-F5344CB8AC3E}">
        <p14:creationId xmlns:p14="http://schemas.microsoft.com/office/powerpoint/2010/main" val="421852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indent="0">
              <a:buNone/>
            </a:pP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700808"/>
            <a:ext cx="2081386" cy="30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756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114</TotalTime>
  <Words>1444</Words>
  <Application>Microsoft Office PowerPoint</Application>
  <PresentationFormat>Affichage à l'écran (4:3)</PresentationFormat>
  <Paragraphs>77</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Couture</vt:lpstr>
      <vt:lpstr>La poésie</vt:lpstr>
      <vt:lpstr>Xve siècle</vt:lpstr>
      <vt:lpstr>François villon </vt:lpstr>
      <vt:lpstr>Présentation PowerPoint</vt:lpstr>
      <vt:lpstr>La ballade des pendus</vt:lpstr>
      <vt:lpstr>Présentation PowerPoint</vt:lpstr>
      <vt:lpstr>XVIe siècle</vt:lpstr>
      <vt:lpstr>Pierre de ronsard </vt:lpstr>
      <vt:lpstr>Présentation PowerPoint</vt:lpstr>
      <vt:lpstr>Mignonne, allons voir si la rose (à cassandre)</vt:lpstr>
      <vt:lpstr>Xviie siècle</vt:lpstr>
      <vt:lpstr>Nicolas boileau</vt:lpstr>
      <vt:lpstr>Présentation PowerPoint</vt:lpstr>
      <vt:lpstr>Chant premier(extrait)</vt:lpstr>
      <vt:lpstr>Présentation PowerPoint</vt:lpstr>
      <vt:lpstr>Présentation PowerPoint</vt:lpstr>
      <vt:lpstr>Xixe siècle</vt:lpstr>
      <vt:lpstr>Gérard de nerval</vt:lpstr>
      <vt:lpstr>Présentation PowerPoint</vt:lpstr>
      <vt:lpstr>Laisse-moi!</vt:lpstr>
      <vt:lpstr>Xixe et Xxe siècle</vt:lpstr>
      <vt:lpstr>Stéphane mallarmé</vt:lpstr>
      <vt:lpstr>Présentation PowerPoint</vt:lpstr>
      <vt:lpstr>M’introduire dans ton histoire</vt:lpstr>
      <vt:lpstr>Xxe siècle</vt:lpstr>
      <vt:lpstr>Paul éluard</vt:lpstr>
      <vt:lpstr>Présentation PowerPoint</vt:lpstr>
      <vt:lpstr>liberté</vt:lpstr>
      <vt:lpstr>Présentation PowerPoint</vt:lpstr>
      <vt:lpstr>Présentation PowerPoint</vt:lpstr>
    </vt:vector>
  </TitlesOfParts>
  <Company>CSRS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poésie</dc:title>
  <dc:creator>Théberge Martine</dc:creator>
  <cp:lastModifiedBy>Théberge Martine</cp:lastModifiedBy>
  <cp:revision>34</cp:revision>
  <dcterms:created xsi:type="dcterms:W3CDTF">2013-05-10T16:25:48Z</dcterms:created>
  <dcterms:modified xsi:type="dcterms:W3CDTF">2013-05-14T15:25:31Z</dcterms:modified>
</cp:coreProperties>
</file>