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F68C1EA0-917A-4B5F-9322-65F41DEA5C82}" type="datetimeFigureOut">
              <a:rPr lang="fr-CA" smtClean="0"/>
              <a:t>2013-01-29</a:t>
            </a:fld>
            <a:endParaRPr lang="fr-CA"/>
          </a:p>
        </p:txBody>
      </p:sp>
      <p:sp>
        <p:nvSpPr>
          <p:cNvPr id="17" name="Espace réservé du pied de page 16"/>
          <p:cNvSpPr>
            <a:spLocks noGrp="1"/>
          </p:cNvSpPr>
          <p:nvPr>
            <p:ph type="ftr" sz="quarter" idx="11"/>
          </p:nvPr>
        </p:nvSpPr>
        <p:spPr/>
        <p:txBody>
          <a:bodyPr/>
          <a:lstStyle/>
          <a:p>
            <a:endParaRPr lang="fr-CA"/>
          </a:p>
        </p:txBody>
      </p:sp>
      <p:sp>
        <p:nvSpPr>
          <p:cNvPr id="29" name="Espace réservé du numéro de diapositive 28"/>
          <p:cNvSpPr>
            <a:spLocks noGrp="1"/>
          </p:cNvSpPr>
          <p:nvPr>
            <p:ph type="sldNum" sz="quarter" idx="12"/>
          </p:nvPr>
        </p:nvSpPr>
        <p:spPr/>
        <p:txBody>
          <a:bodyPr/>
          <a:lstStyle/>
          <a:p>
            <a:fld id="{3E01BD25-3D18-4B03-BB82-C53EECB36434}" type="slidenum">
              <a:rPr lang="fr-CA" smtClean="0"/>
              <a:t>‹N°›</a:t>
            </a:fld>
            <a:endParaRPr lang="fr-CA"/>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8C1EA0-917A-4B5F-9322-65F41DEA5C82}" type="datetimeFigureOut">
              <a:rPr lang="fr-CA" smtClean="0"/>
              <a:t>2013-01-29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8C1EA0-917A-4B5F-9322-65F41DEA5C82}" type="datetimeFigureOut">
              <a:rPr lang="fr-CA" smtClean="0"/>
              <a:t>2013-01-29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8C1EA0-917A-4B5F-9322-65F41DEA5C82}" type="datetimeFigureOut">
              <a:rPr lang="fr-CA" smtClean="0"/>
              <a:t>2013-01-29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F68C1EA0-917A-4B5F-9322-65F41DEA5C82}" type="datetimeFigureOut">
              <a:rPr lang="fr-CA" smtClean="0"/>
              <a:t>2013-01-29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E01BD25-3D18-4B03-BB82-C53EECB36434}"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68C1EA0-917A-4B5F-9322-65F41DEA5C82}" type="datetimeFigureOut">
              <a:rPr lang="fr-CA" smtClean="0"/>
              <a:t>2013-01-29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68C1EA0-917A-4B5F-9322-65F41DEA5C82}" type="datetimeFigureOut">
              <a:rPr lang="fr-CA" smtClean="0"/>
              <a:t>2013-01-29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F68C1EA0-917A-4B5F-9322-65F41DEA5C82}" type="datetimeFigureOut">
              <a:rPr lang="fr-CA" smtClean="0"/>
              <a:t>2013-01-29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8C1EA0-917A-4B5F-9322-65F41DEA5C82}" type="datetimeFigureOut">
              <a:rPr lang="fr-CA" smtClean="0"/>
              <a:t>2013-01-29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68C1EA0-917A-4B5F-9322-65F41DEA5C82}" type="datetimeFigureOut">
              <a:rPr lang="fr-CA" smtClean="0"/>
              <a:t>2013-01-29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F68C1EA0-917A-4B5F-9322-65F41DEA5C82}" type="datetimeFigureOut">
              <a:rPr lang="fr-CA" smtClean="0"/>
              <a:t>2013-01-29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E01BD25-3D18-4B03-BB82-C53EECB36434}"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68C1EA0-917A-4B5F-9322-65F41DEA5C82}" type="datetimeFigureOut">
              <a:rPr lang="fr-CA" smtClean="0"/>
              <a:t>2013-01-29</a:t>
            </a:fld>
            <a:endParaRPr lang="fr-CA"/>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CA"/>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01BD25-3D18-4B03-BB82-C53EECB36434}"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fr.wikipedia.org/wiki/Motiha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La ferme des animaux</a:t>
            </a:r>
            <a:endParaRPr lang="fr-CA" dirty="0"/>
          </a:p>
        </p:txBody>
      </p:sp>
      <p:sp>
        <p:nvSpPr>
          <p:cNvPr id="3" name="Sous-titre 2"/>
          <p:cNvSpPr>
            <a:spLocks noGrp="1"/>
          </p:cNvSpPr>
          <p:nvPr>
            <p:ph type="subTitle" idx="1"/>
          </p:nvPr>
        </p:nvSpPr>
        <p:spPr/>
        <p:txBody>
          <a:bodyPr/>
          <a:lstStyle/>
          <a:p>
            <a:r>
              <a:rPr lang="fr-CA" dirty="0" smtClean="0"/>
              <a:t>George Orwell</a:t>
            </a:r>
            <a:endParaRPr lang="fr-CA" dirty="0"/>
          </a:p>
        </p:txBody>
      </p:sp>
    </p:spTree>
    <p:extLst>
      <p:ext uri="{BB962C8B-B14F-4D97-AF65-F5344CB8AC3E}">
        <p14:creationId xmlns:p14="http://schemas.microsoft.com/office/powerpoint/2010/main" val="3431368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L’auteur</a:t>
            </a:r>
            <a:endParaRPr lang="fr-CA" dirty="0"/>
          </a:p>
        </p:txBody>
      </p:sp>
      <p:sp>
        <p:nvSpPr>
          <p:cNvPr id="3" name="Espace réservé du contenu 2"/>
          <p:cNvSpPr>
            <a:spLocks noGrp="1"/>
          </p:cNvSpPr>
          <p:nvPr>
            <p:ph idx="1"/>
          </p:nvPr>
        </p:nvSpPr>
        <p:spPr/>
        <p:txBody>
          <a:bodyPr>
            <a:normAutofit/>
          </a:bodyPr>
          <a:lstStyle/>
          <a:p>
            <a:endParaRPr lang="fr-FR" b="1" dirty="0" smtClean="0"/>
          </a:p>
          <a:p>
            <a:endParaRPr lang="fr-FR" b="1" dirty="0"/>
          </a:p>
          <a:p>
            <a:endParaRPr lang="fr-FR" b="1" dirty="0" smtClean="0"/>
          </a:p>
          <a:p>
            <a:endParaRPr lang="fr-FR" b="1" dirty="0"/>
          </a:p>
          <a:p>
            <a:pPr marL="0" indent="0" algn="just">
              <a:buNone/>
            </a:pPr>
            <a:r>
              <a:rPr lang="fr-FR" sz="2000" b="1" dirty="0" smtClean="0">
                <a:latin typeface="Century Gothic" pitchFamily="34" charset="0"/>
              </a:rPr>
              <a:t>George Orwell</a:t>
            </a:r>
            <a:r>
              <a:rPr lang="fr-FR" sz="2000" dirty="0" smtClean="0">
                <a:latin typeface="Century Gothic" pitchFamily="34" charset="0"/>
              </a:rPr>
              <a:t>, de son vrai nom </a:t>
            </a:r>
            <a:r>
              <a:rPr lang="fr-FR" sz="2000" b="1" dirty="0" smtClean="0">
                <a:latin typeface="Century Gothic" pitchFamily="34" charset="0"/>
              </a:rPr>
              <a:t>Eric Arthur Blair</a:t>
            </a:r>
            <a:r>
              <a:rPr lang="fr-FR" sz="2000" dirty="0" smtClean="0">
                <a:latin typeface="Century Gothic" pitchFamily="34" charset="0"/>
              </a:rPr>
              <a:t>, est un écrivain anglais né le 25 juin 1903 à </a:t>
            </a:r>
            <a:r>
              <a:rPr lang="fr-FR" sz="2000" dirty="0" err="1" smtClean="0">
                <a:latin typeface="Century Gothic" pitchFamily="34" charset="0"/>
                <a:hlinkClick r:id="rId2" tooltip="Motihari"/>
              </a:rPr>
              <a:t>Motihari</a:t>
            </a:r>
            <a:r>
              <a:rPr lang="fr-FR" sz="2000" dirty="0" smtClean="0">
                <a:latin typeface="Century Gothic" pitchFamily="34" charset="0"/>
              </a:rPr>
              <a:t> (Inde britannique, aujourd'hui en Inde) et mort le 21 janvier 1950 à Londres.</a:t>
            </a:r>
            <a:endParaRPr lang="fr-CA" sz="2000" dirty="0">
              <a:latin typeface="Century Gothic"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764704"/>
            <a:ext cx="209550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737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Autofit/>
          </a:bodyPr>
          <a:lstStyle/>
          <a:p>
            <a:pPr marL="0" indent="0" algn="just">
              <a:lnSpc>
                <a:spcPct val="170000"/>
              </a:lnSpc>
              <a:buNone/>
            </a:pPr>
            <a:r>
              <a:rPr lang="fr-FR" sz="1400" dirty="0" smtClean="0">
                <a:latin typeface="Century Gothic" pitchFamily="34" charset="0"/>
              </a:rPr>
              <a:t>Son œuvre porte la marque de ses engagements, qui trouvent eux-mêmes pour une large part leur source dans l'expérience personnelle de l'auteur : contre </a:t>
            </a:r>
            <a:r>
              <a:rPr lang="fr-FR" sz="1400" b="1" dirty="0" smtClean="0">
                <a:latin typeface="Century Gothic" pitchFamily="34" charset="0"/>
              </a:rPr>
              <a:t>l'impérialisme britannique</a:t>
            </a:r>
            <a:r>
              <a:rPr lang="fr-FR" sz="1400" dirty="0" smtClean="0">
                <a:latin typeface="Century Gothic" pitchFamily="34" charset="0"/>
              </a:rPr>
              <a:t>, après son engagement de jeunesse comme représentant des forces de l'ordre colonial en Birmanie ; </a:t>
            </a:r>
            <a:r>
              <a:rPr lang="fr-FR" sz="1400" b="1" dirty="0" smtClean="0">
                <a:latin typeface="Century Gothic" pitchFamily="34" charset="0"/>
              </a:rPr>
              <a:t>pour la justice sociale et le socialisme</a:t>
            </a:r>
            <a:r>
              <a:rPr lang="fr-FR" sz="1400" dirty="0" smtClean="0">
                <a:latin typeface="Century Gothic" pitchFamily="34" charset="0"/>
              </a:rPr>
              <a:t>, après avoir observé et partagé les conditions d'existence des classes laborieuses à Londres et à Paris ; </a:t>
            </a:r>
            <a:r>
              <a:rPr lang="fr-FR" sz="1400" b="1" dirty="0" smtClean="0">
                <a:latin typeface="Century Gothic" pitchFamily="34" charset="0"/>
              </a:rPr>
              <a:t>contre les totalitarismes nazi et soviétique</a:t>
            </a:r>
            <a:r>
              <a:rPr lang="fr-FR" sz="1400" dirty="0" smtClean="0">
                <a:latin typeface="Century Gothic" pitchFamily="34" charset="0"/>
              </a:rPr>
              <a:t>, après sa participation à la guerre d'Espagne.</a:t>
            </a:r>
          </a:p>
          <a:p>
            <a:pPr marL="0" indent="0" algn="just">
              <a:lnSpc>
                <a:spcPct val="170000"/>
              </a:lnSpc>
              <a:buNone/>
            </a:pPr>
            <a:r>
              <a:rPr lang="fr-FR" sz="1400" dirty="0" smtClean="0">
                <a:latin typeface="Century Gothic" pitchFamily="34" charset="0"/>
              </a:rPr>
              <a:t>Témoin de son époque, Orwell est dans les années 1930 et 1940 chroniqueur, critique littéraire et romancier. De cette production variée, les deux œuvres au succès le plus durable sont deux textes publiés après la Seconde Guerre mondiale : </a:t>
            </a:r>
            <a:r>
              <a:rPr lang="fr-FR" sz="1400" i="1" dirty="0" smtClean="0">
                <a:latin typeface="Century Gothic" pitchFamily="34" charset="0"/>
              </a:rPr>
              <a:t>La Ferme des animaux</a:t>
            </a:r>
            <a:r>
              <a:rPr lang="fr-FR" sz="1400" dirty="0" smtClean="0">
                <a:latin typeface="Century Gothic" pitchFamily="34" charset="0"/>
              </a:rPr>
              <a:t> et surtout </a:t>
            </a:r>
            <a:r>
              <a:rPr lang="fr-FR" sz="1400" i="1" dirty="0" smtClean="0">
                <a:latin typeface="Century Gothic" pitchFamily="34" charset="0"/>
              </a:rPr>
              <a:t>1984</a:t>
            </a:r>
            <a:r>
              <a:rPr lang="fr-FR" sz="1400" dirty="0" smtClean="0">
                <a:latin typeface="Century Gothic" pitchFamily="34" charset="0"/>
              </a:rPr>
              <a:t>, roman dans lequel il crée le concept de </a:t>
            </a:r>
            <a:r>
              <a:rPr lang="fr-FR" sz="1400" dirty="0" err="1" smtClean="0">
                <a:latin typeface="Century Gothic" pitchFamily="34" charset="0"/>
              </a:rPr>
              <a:t>Big</a:t>
            </a:r>
            <a:r>
              <a:rPr lang="fr-FR" sz="1400" dirty="0" smtClean="0">
                <a:latin typeface="Century Gothic" pitchFamily="34" charset="0"/>
              </a:rPr>
              <a:t> Brother, depuis passé dans le langage courant de la critique des techniques modernes de surveillance. L'adjectif « </a:t>
            </a:r>
            <a:r>
              <a:rPr lang="fr-FR" sz="1400" dirty="0" err="1" smtClean="0">
                <a:latin typeface="Century Gothic" pitchFamily="34" charset="0"/>
              </a:rPr>
              <a:t>orwellien</a:t>
            </a:r>
            <a:r>
              <a:rPr lang="fr-FR" sz="1400" dirty="0" smtClean="0">
                <a:latin typeface="Century Gothic" pitchFamily="34" charset="0"/>
              </a:rPr>
              <a:t> » est également fréquemment utilisé en référence à l'univers totalitaire imaginé par l'écrivain anglais.</a:t>
            </a:r>
            <a:endParaRPr lang="fr-FR" sz="1400" dirty="0">
              <a:latin typeface="Century Gothic" pitchFamily="34" charset="0"/>
            </a:endParaRPr>
          </a:p>
        </p:txBody>
      </p:sp>
    </p:spTree>
    <p:extLst>
      <p:ext uri="{BB962C8B-B14F-4D97-AF65-F5344CB8AC3E}">
        <p14:creationId xmlns:p14="http://schemas.microsoft.com/office/powerpoint/2010/main" val="1423041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Quelques informations intéressantes</a:t>
            </a:r>
            <a:endParaRPr lang="fr-CA" dirty="0"/>
          </a:p>
        </p:txBody>
      </p:sp>
      <p:sp>
        <p:nvSpPr>
          <p:cNvPr id="3" name="Espace réservé du contenu 2"/>
          <p:cNvSpPr>
            <a:spLocks noGrp="1"/>
          </p:cNvSpPr>
          <p:nvPr>
            <p:ph idx="1"/>
          </p:nvPr>
        </p:nvSpPr>
        <p:spPr/>
        <p:txBody>
          <a:bodyPr>
            <a:normAutofit/>
          </a:bodyPr>
          <a:lstStyle/>
          <a:p>
            <a:pPr marL="0" indent="0" algn="just">
              <a:buNone/>
            </a:pPr>
            <a:r>
              <a:rPr lang="fr-FR" sz="2100" b="1" dirty="0" smtClean="0">
                <a:latin typeface="Century Gothic" pitchFamily="34" charset="0"/>
              </a:rPr>
              <a:t>Socialisme</a:t>
            </a:r>
            <a:r>
              <a:rPr lang="fr-FR" sz="2100" dirty="0" smtClean="0">
                <a:latin typeface="Century Gothic" pitchFamily="34" charset="0"/>
              </a:rPr>
              <a:t>: Le terme de </a:t>
            </a:r>
            <a:r>
              <a:rPr lang="fr-FR" sz="2100" b="1" dirty="0" smtClean="0">
                <a:latin typeface="Century Gothic" pitchFamily="34" charset="0"/>
              </a:rPr>
              <a:t>socialisme</a:t>
            </a:r>
            <a:r>
              <a:rPr lang="fr-FR" sz="2100" dirty="0" smtClean="0">
                <a:latin typeface="Century Gothic" pitchFamily="34" charset="0"/>
              </a:rPr>
              <a:t> désigne un ensemble très divers de courants de pensée et de mouvances politiques prônant une </a:t>
            </a:r>
            <a:r>
              <a:rPr lang="fr-FR" sz="2100" b="1" dirty="0" smtClean="0">
                <a:latin typeface="Century Gothic" pitchFamily="34" charset="0"/>
              </a:rPr>
              <a:t>organisation sociale et économique </a:t>
            </a:r>
            <a:r>
              <a:rPr lang="fr-FR" sz="2100" dirty="0" smtClean="0">
                <a:latin typeface="Century Gothic" pitchFamily="34" charset="0"/>
              </a:rPr>
              <a:t>allant dans le sens d'une plus </a:t>
            </a:r>
            <a:r>
              <a:rPr lang="fr-FR" sz="2100" b="1" dirty="0" smtClean="0">
                <a:latin typeface="Century Gothic" pitchFamily="34" charset="0"/>
              </a:rPr>
              <a:t>grande justice</a:t>
            </a:r>
            <a:r>
              <a:rPr lang="fr-FR" sz="2100" dirty="0" smtClean="0">
                <a:latin typeface="Century Gothic" pitchFamily="34" charset="0"/>
              </a:rPr>
              <a:t>, celle-ci supposant </a:t>
            </a:r>
            <a:r>
              <a:rPr lang="fr-FR" sz="2100" b="1" dirty="0" smtClean="0">
                <a:latin typeface="Century Gothic" pitchFamily="34" charset="0"/>
              </a:rPr>
              <a:t>une égalité des conditions</a:t>
            </a:r>
            <a:r>
              <a:rPr lang="fr-FR" sz="2100" dirty="0" smtClean="0">
                <a:latin typeface="Century Gothic" pitchFamily="34" charset="0"/>
              </a:rPr>
              <a:t>, ou du moins une réduction des inégalités. Plus largement, le socialisme peut être défini comme une tendance politique, historiquement marquée à gauche, et aspirant à un monde meilleur fondé sur une organisation sociale harmonieuse, ainsi que sur la lutte contre les injustices. </a:t>
            </a:r>
          </a:p>
          <a:p>
            <a:pPr marL="0" indent="0" algn="just">
              <a:buNone/>
            </a:pPr>
            <a:endParaRPr lang="fr-CA" sz="2000" dirty="0">
              <a:latin typeface="Century Gothic" pitchFamily="34" charset="0"/>
            </a:endParaRPr>
          </a:p>
        </p:txBody>
      </p:sp>
    </p:spTree>
    <p:extLst>
      <p:ext uri="{BB962C8B-B14F-4D97-AF65-F5344CB8AC3E}">
        <p14:creationId xmlns:p14="http://schemas.microsoft.com/office/powerpoint/2010/main" val="2268468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b="1" dirty="0" smtClean="0">
                <a:latin typeface="Century Gothic" pitchFamily="34" charset="0"/>
              </a:rPr>
              <a:t>Totalitarisme</a:t>
            </a:r>
            <a:r>
              <a:rPr lang="fr-FR" dirty="0" smtClean="0">
                <a:latin typeface="Century Gothic" pitchFamily="34" charset="0"/>
              </a:rPr>
              <a:t>: Le </a:t>
            </a:r>
            <a:r>
              <a:rPr lang="fr-FR" b="1" dirty="0" smtClean="0">
                <a:latin typeface="Century Gothic" pitchFamily="34" charset="0"/>
              </a:rPr>
              <a:t>totalitarisme</a:t>
            </a:r>
            <a:r>
              <a:rPr lang="fr-FR" dirty="0" smtClean="0">
                <a:latin typeface="Century Gothic" pitchFamily="34" charset="0"/>
              </a:rPr>
              <a:t> est le système politique des régimes à parti unique, n'admettant aucune opposition organisée, dans lequel l'État tend à confisquer la totalité des activités de la société. Concept forgé au XX</a:t>
            </a:r>
            <a:r>
              <a:rPr lang="fr-FR" baseline="30000" dirty="0" smtClean="0">
                <a:latin typeface="Century Gothic" pitchFamily="34" charset="0"/>
              </a:rPr>
              <a:t>e</a:t>
            </a:r>
            <a:r>
              <a:rPr lang="fr-FR" dirty="0" smtClean="0">
                <a:latin typeface="Century Gothic" pitchFamily="34" charset="0"/>
              </a:rPr>
              <a:t> siècle, durant l'entre-deux-guerres, le totalitarisme signifie étymologiquement « système tendant à la totalité ».</a:t>
            </a:r>
          </a:p>
          <a:p>
            <a:pPr marL="0" indent="0" algn="just">
              <a:buNone/>
            </a:pPr>
            <a:r>
              <a:rPr lang="fr-FR" dirty="0" smtClean="0">
                <a:latin typeface="Century Gothic" pitchFamily="34" charset="0"/>
              </a:rPr>
              <a:t>L'expression totalitaire vient du fait qu'il ne s'agit pas seulement de contrôler l'activité des hommes, comme le ferait une dictature classique : un régime totalitaire tente de s'immiscer jusque dans la sphère intime de la pensée, en imposant à tous les citoyens l'adhésion à une idéologie obligatoire, hors de laquelle ils sont considérés comme ennemis de la communauté.</a:t>
            </a:r>
          </a:p>
          <a:p>
            <a:endParaRPr lang="fr-CA" dirty="0"/>
          </a:p>
        </p:txBody>
      </p:sp>
    </p:spTree>
    <p:extLst>
      <p:ext uri="{BB962C8B-B14F-4D97-AF65-F5344CB8AC3E}">
        <p14:creationId xmlns:p14="http://schemas.microsoft.com/office/powerpoint/2010/main" val="2590367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roman</a:t>
            </a:r>
            <a:endParaRPr lang="fr-CA" dirty="0"/>
          </a:p>
        </p:txBody>
      </p:sp>
      <p:sp>
        <p:nvSpPr>
          <p:cNvPr id="3" name="Espace réservé du contenu 2"/>
          <p:cNvSpPr>
            <a:spLocks noGrp="1"/>
          </p:cNvSpPr>
          <p:nvPr>
            <p:ph idx="1"/>
          </p:nvPr>
        </p:nvSpPr>
        <p:spPr/>
        <p:txBody>
          <a:bodyPr/>
          <a:lstStyle/>
          <a:p>
            <a:endParaRPr lang="fr-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702025"/>
            <a:ext cx="2623157" cy="432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3142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résumé</a:t>
            </a:r>
            <a:endParaRPr lang="fr-CA" dirty="0"/>
          </a:p>
        </p:txBody>
      </p:sp>
      <p:sp>
        <p:nvSpPr>
          <p:cNvPr id="3" name="Espace réservé du contenu 2"/>
          <p:cNvSpPr>
            <a:spLocks noGrp="1"/>
          </p:cNvSpPr>
          <p:nvPr>
            <p:ph idx="1"/>
          </p:nvPr>
        </p:nvSpPr>
        <p:spPr/>
        <p:txBody>
          <a:bodyPr/>
          <a:lstStyle/>
          <a:p>
            <a:endParaRPr lang="fr-CA" dirty="0"/>
          </a:p>
        </p:txBody>
      </p:sp>
      <p:sp>
        <p:nvSpPr>
          <p:cNvPr id="8" name="Rectangle 7"/>
          <p:cNvSpPr/>
          <p:nvPr/>
        </p:nvSpPr>
        <p:spPr>
          <a:xfrm>
            <a:off x="683568" y="2060848"/>
            <a:ext cx="7776864" cy="2246769"/>
          </a:xfrm>
          <a:prstGeom prst="rect">
            <a:avLst/>
          </a:prstGeom>
        </p:spPr>
        <p:txBody>
          <a:bodyPr wrap="square">
            <a:spAutoFit/>
          </a:bodyPr>
          <a:lstStyle/>
          <a:p>
            <a:pPr algn="just"/>
            <a:r>
              <a:rPr lang="fr-FR" sz="2000" b="1" i="1" dirty="0" smtClean="0">
                <a:latin typeface="Century Gothic" pitchFamily="34" charset="0"/>
              </a:rPr>
              <a:t>La Ferme des animaux</a:t>
            </a:r>
            <a:r>
              <a:rPr lang="fr-FR" sz="2000" dirty="0" smtClean="0">
                <a:latin typeface="Century Gothic" pitchFamily="34" charset="0"/>
              </a:rPr>
              <a:t> (</a:t>
            </a:r>
            <a:r>
              <a:rPr lang="fr-FR" sz="2000" i="1" dirty="0" smtClean="0">
                <a:latin typeface="Century Gothic" pitchFamily="34" charset="0"/>
              </a:rPr>
              <a:t>Animal </a:t>
            </a:r>
            <a:r>
              <a:rPr lang="fr-FR" sz="2000" i="1" dirty="0" err="1" smtClean="0">
                <a:latin typeface="Century Gothic" pitchFamily="34" charset="0"/>
              </a:rPr>
              <a:t>Farm</a:t>
            </a:r>
            <a:r>
              <a:rPr lang="fr-FR" sz="2000" dirty="0" smtClean="0">
                <a:latin typeface="Century Gothic" pitchFamily="34" charset="0"/>
              </a:rPr>
              <a:t>) est un roman de George Orwell publié en 1945 (en 1947 pour la traduction en français), décrivant une ferme dans laquelle les animaux se révoltent puis prennent le pouvoir et chassent les hommes, à la suite de la négligence de ceux-ci à leur encontre. Il s'agit d'une fable animalière par laquelle Orwell propose une satire de la Révolution russe et une critique du stalinisme.</a:t>
            </a:r>
            <a:endParaRPr lang="fr-CA" sz="2000" dirty="0">
              <a:latin typeface="Century Gothic" pitchFamily="34" charset="0"/>
            </a:endParaRPr>
          </a:p>
        </p:txBody>
      </p:sp>
    </p:spTree>
    <p:extLst>
      <p:ext uri="{BB962C8B-B14F-4D97-AF65-F5344CB8AC3E}">
        <p14:creationId xmlns:p14="http://schemas.microsoft.com/office/powerpoint/2010/main" val="437569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rmAutofit/>
          </a:bodyPr>
          <a:lstStyle/>
          <a:p>
            <a:r>
              <a:rPr lang="fr-FR" dirty="0" smtClean="0"/>
              <a:t>Tout </a:t>
            </a:r>
            <a:r>
              <a:rPr lang="fr-FR" i="1" dirty="0" err="1" smtClean="0"/>
              <a:t>deuxpattes</a:t>
            </a:r>
            <a:r>
              <a:rPr lang="fr-FR" dirty="0" smtClean="0"/>
              <a:t> est un ennemi sauf les volatiles.</a:t>
            </a:r>
          </a:p>
          <a:p>
            <a:r>
              <a:rPr lang="fr-FR" dirty="0" smtClean="0"/>
              <a:t>Tout </a:t>
            </a:r>
            <a:r>
              <a:rPr lang="fr-FR" i="1" dirty="0" err="1" smtClean="0"/>
              <a:t>quatrepattes</a:t>
            </a:r>
            <a:r>
              <a:rPr lang="fr-FR" dirty="0" smtClean="0"/>
              <a:t> est un ami.</a:t>
            </a:r>
          </a:p>
          <a:p>
            <a:r>
              <a:rPr lang="fr-FR" dirty="0" smtClean="0"/>
              <a:t>Nul animal ne portera de vêtements.</a:t>
            </a:r>
          </a:p>
          <a:p>
            <a:r>
              <a:rPr lang="fr-FR" dirty="0" smtClean="0"/>
              <a:t>Nul animal ne dormira dans un lit.</a:t>
            </a:r>
          </a:p>
          <a:p>
            <a:r>
              <a:rPr lang="fr-FR" dirty="0" smtClean="0"/>
              <a:t>Nul animal ne boira d'alcool.</a:t>
            </a:r>
          </a:p>
          <a:p>
            <a:r>
              <a:rPr lang="fr-FR" dirty="0" smtClean="0"/>
              <a:t>Nul animal ne tuera un autre animal.</a:t>
            </a:r>
          </a:p>
          <a:p>
            <a:r>
              <a:rPr lang="fr-FR" dirty="0" smtClean="0"/>
              <a:t>Tous les animaux sont égaux.</a:t>
            </a:r>
          </a:p>
          <a:p>
            <a:endParaRPr lang="fr-CA" dirty="0"/>
          </a:p>
        </p:txBody>
      </p:sp>
    </p:spTree>
    <p:extLst>
      <p:ext uri="{BB962C8B-B14F-4D97-AF65-F5344CB8AC3E}">
        <p14:creationId xmlns:p14="http://schemas.microsoft.com/office/powerpoint/2010/main" val="790098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TotalTime>
  <Words>562</Words>
  <Application>Microsoft Office PowerPoint</Application>
  <PresentationFormat>Affichage à l'écran (4:3)</PresentationFormat>
  <Paragraphs>24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Apex</vt:lpstr>
      <vt:lpstr>La ferme des animaux</vt:lpstr>
      <vt:lpstr>L’auteur</vt:lpstr>
      <vt:lpstr>Présentation PowerPoint</vt:lpstr>
      <vt:lpstr>Quelques informations intéressantes</vt:lpstr>
      <vt:lpstr>Présentation PowerPoint</vt:lpstr>
      <vt:lpstr>Le roman</vt:lpstr>
      <vt:lpstr>Le résumé</vt:lpstr>
      <vt:lpstr>Présentation PowerPoint</vt:lpstr>
    </vt:vector>
  </TitlesOfParts>
  <Company>CSRS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ferme des animaux</dc:title>
  <dc:creator>Théberge Martine</dc:creator>
  <cp:lastModifiedBy>Théberge Martine</cp:lastModifiedBy>
  <cp:revision>4</cp:revision>
  <dcterms:created xsi:type="dcterms:W3CDTF">2013-01-29T13:18:50Z</dcterms:created>
  <dcterms:modified xsi:type="dcterms:W3CDTF">2013-01-29T13:38:18Z</dcterms:modified>
</cp:coreProperties>
</file>