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C8A317-E149-4DE3-8FC9-A886C8913B62}" type="datetimeFigureOut">
              <a:rPr lang="fr-CA" smtClean="0"/>
              <a:t>2014-04-24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178039-22A3-4B5F-A311-18E38AF9FB9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9000">
              <a:srgbClr val="EDCBDE"/>
            </a:gs>
            <a:gs pos="64000">
              <a:srgbClr val="EDCBDE"/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404664"/>
            <a:ext cx="6192688" cy="2868168"/>
          </a:xfrm>
        </p:spPr>
        <p:txBody>
          <a:bodyPr/>
          <a:lstStyle/>
          <a:p>
            <a:pPr algn="ctr"/>
            <a:r>
              <a:rPr lang="fr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 Simple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et</a:t>
            </a:r>
            <a:r>
              <a:rPr lang="fr-CA" dirty="0" smtClean="0"/>
              <a:t> </a:t>
            </a:r>
            <a:br>
              <a:rPr lang="fr-CA" dirty="0" smtClean="0"/>
            </a:br>
            <a:r>
              <a:rPr lang="fr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Conditionnel Présent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76256" y="5085184"/>
            <a:ext cx="2385052" cy="1212112"/>
          </a:xfrm>
        </p:spPr>
        <p:txBody>
          <a:bodyPr>
            <a:normAutofit/>
          </a:bodyPr>
          <a:lstStyle/>
          <a:p>
            <a:pPr algn="l"/>
            <a:r>
              <a:rPr lang="fr-CA" sz="1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♥</a:t>
            </a:r>
            <a:r>
              <a:rPr lang="fr-C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Sahar Hisami</a:t>
            </a:r>
          </a:p>
          <a:p>
            <a:pPr algn="l"/>
            <a:r>
              <a:rPr lang="fr-CA" sz="1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♥</a:t>
            </a:r>
            <a:r>
              <a:rPr lang="fr-C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Diba Adelyar</a:t>
            </a:r>
            <a:endParaRPr lang="fr-C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27984" y="1536229"/>
            <a:ext cx="4464419" cy="50475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1536229"/>
            <a:ext cx="4032448" cy="50475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/>
            <a:r>
              <a:rPr lang="fr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Lequel choisir?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2341" y="1536229"/>
            <a:ext cx="4042792" cy="4525963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 Simple</a:t>
            </a:r>
          </a:p>
          <a:p>
            <a:endParaRPr lang="fr-CA" dirty="0"/>
          </a:p>
          <a:p>
            <a:pPr marL="0" indent="0" algn="just">
              <a:buNone/>
            </a:pPr>
            <a:r>
              <a:rPr lang="fr-CA" sz="2000" dirty="0"/>
              <a:t>• </a:t>
            </a:r>
            <a:r>
              <a:rPr lang="fr-CA" sz="2000" dirty="0" smtClean="0"/>
              <a:t>Parler d’une action, d’un évènement qui auront lieu dans le futur. </a:t>
            </a:r>
          </a:p>
          <a:p>
            <a:pPr marL="0" indent="0">
              <a:buNone/>
            </a:pPr>
            <a:endParaRPr lang="fr-CA" sz="2400" dirty="0" smtClean="0"/>
          </a:p>
          <a:p>
            <a:pPr marL="0" indent="0">
              <a:buNone/>
            </a:pPr>
            <a:r>
              <a:rPr lang="fr-CA" sz="1600" dirty="0" smtClean="0"/>
              <a:t>Ex.:  </a:t>
            </a:r>
            <a:r>
              <a:rPr lang="fr-FR" sz="1600" dirty="0" smtClean="0"/>
              <a:t>Je </a:t>
            </a:r>
            <a:r>
              <a:rPr lang="fr-FR" sz="1600" dirty="0"/>
              <a:t>t'</a:t>
            </a:r>
            <a:r>
              <a:rPr lang="fr-FR" sz="1600" b="1" dirty="0"/>
              <a:t>apporterai</a:t>
            </a:r>
            <a:r>
              <a:rPr lang="fr-FR" sz="1600" dirty="0"/>
              <a:t> ce livre dans la soirée.</a:t>
            </a:r>
            <a:endParaRPr lang="fr-CA" sz="16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427984" y="1536229"/>
            <a:ext cx="446441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 </a:t>
            </a:r>
            <a:r>
              <a:rPr lang="fr-C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Conditionnel Présent</a:t>
            </a:r>
          </a:p>
          <a:p>
            <a:endParaRPr lang="fr-CA" dirty="0"/>
          </a:p>
          <a:p>
            <a:pPr algn="just"/>
            <a:r>
              <a:rPr lang="fr-CA" sz="2000" dirty="0"/>
              <a:t>• </a:t>
            </a:r>
            <a:r>
              <a:rPr lang="fr-CA" sz="2000" dirty="0" smtClean="0"/>
              <a:t>Dépend d’une condition</a:t>
            </a:r>
          </a:p>
          <a:p>
            <a:pPr algn="just"/>
            <a:endParaRPr lang="fr-CA" sz="1600" dirty="0" smtClean="0"/>
          </a:p>
          <a:p>
            <a:pPr algn="just"/>
            <a:r>
              <a:rPr lang="fr-CA" sz="1600" dirty="0" smtClean="0"/>
              <a:t>Ex.: S'il </a:t>
            </a:r>
            <a:r>
              <a:rPr lang="fr-CA" sz="1600" b="1" dirty="0" smtClean="0"/>
              <a:t>cessait</a:t>
            </a:r>
            <a:r>
              <a:rPr lang="fr-CA" sz="1600" dirty="0" smtClean="0"/>
              <a:t> de pleuvoir nous </a:t>
            </a:r>
            <a:r>
              <a:rPr lang="fr-CA" sz="1600" b="1" dirty="0" smtClean="0"/>
              <a:t>pourrions</a:t>
            </a:r>
            <a:r>
              <a:rPr lang="fr-CA" sz="1600" dirty="0" smtClean="0"/>
              <a:t> sortir.</a:t>
            </a:r>
          </a:p>
          <a:p>
            <a:pPr algn="just"/>
            <a:endParaRPr lang="fr-CA" dirty="0" smtClean="0"/>
          </a:p>
          <a:p>
            <a:r>
              <a:rPr lang="fr-CA" sz="2000" dirty="0"/>
              <a:t>• </a:t>
            </a:r>
            <a:r>
              <a:rPr lang="fr-CA" sz="2000" dirty="0" smtClean="0"/>
              <a:t>Exprimer un souhait, un désir, un         </a:t>
            </a:r>
            <a:r>
              <a:rPr lang="fr-CA" sz="2000" dirty="0" smtClean="0">
                <a:solidFill>
                  <a:schemeClr val="bg1"/>
                </a:solidFill>
              </a:rPr>
              <a:t>vv</a:t>
            </a:r>
            <a:r>
              <a:rPr lang="fr-CA" sz="2000" dirty="0" smtClean="0"/>
              <a:t>regret</a:t>
            </a:r>
          </a:p>
          <a:p>
            <a:r>
              <a:rPr lang="fr-CA" sz="2000" dirty="0"/>
              <a:t>• </a:t>
            </a:r>
            <a:r>
              <a:rPr lang="fr-CA" sz="2000" dirty="0" smtClean="0"/>
              <a:t>Marquer la politesse</a:t>
            </a:r>
            <a:br>
              <a:rPr lang="fr-CA" sz="2000" dirty="0" smtClean="0"/>
            </a:br>
            <a:r>
              <a:rPr lang="fr-CA" sz="2000" dirty="0"/>
              <a:t>• </a:t>
            </a:r>
            <a:r>
              <a:rPr lang="fr-CA" sz="2000" dirty="0" smtClean="0"/>
              <a:t>Donner un conseil</a:t>
            </a:r>
            <a:br>
              <a:rPr lang="fr-CA" sz="2000" dirty="0" smtClean="0"/>
            </a:br>
            <a:r>
              <a:rPr lang="fr-CA" sz="2000" dirty="0"/>
              <a:t>• </a:t>
            </a:r>
            <a:r>
              <a:rPr lang="fr-CA" sz="2000" dirty="0" smtClean="0"/>
              <a:t>Faire un supposition</a:t>
            </a:r>
          </a:p>
          <a:p>
            <a:pPr algn="just"/>
            <a:endParaRPr lang="fr-CA" dirty="0"/>
          </a:p>
          <a:p>
            <a:pPr algn="just"/>
            <a:r>
              <a:rPr lang="fr-CA" sz="2000" dirty="0"/>
              <a:t>• </a:t>
            </a:r>
            <a:r>
              <a:rPr lang="fr-CA" sz="2000" dirty="0" smtClean="0"/>
              <a:t>Quand il a valeur de futur dans le passé</a:t>
            </a:r>
          </a:p>
          <a:p>
            <a:pPr algn="just"/>
            <a:endParaRPr lang="fr-CA" sz="1600" dirty="0" smtClean="0"/>
          </a:p>
          <a:p>
            <a:pPr algn="just"/>
            <a:r>
              <a:rPr lang="fr-CA" sz="1600" dirty="0" smtClean="0"/>
              <a:t>Ex.: </a:t>
            </a:r>
            <a:r>
              <a:rPr lang="fr-FR" sz="1600" dirty="0"/>
              <a:t>J'espérais qu'il </a:t>
            </a:r>
            <a:r>
              <a:rPr lang="fr-FR" sz="1600" b="1" dirty="0"/>
              <a:t>arriverait</a:t>
            </a:r>
            <a:r>
              <a:rPr lang="fr-FR" sz="1600" dirty="0"/>
              <a:t> plus tôt.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505124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3928" y="1700808"/>
            <a:ext cx="4104456" cy="4968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700808"/>
            <a:ext cx="3528392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les accorder?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2962672" cy="4754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 </a:t>
            </a:r>
            <a:r>
              <a:rPr lang="en-C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</a:t>
            </a:r>
            <a:r>
              <a:rPr lang="en-C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</a:t>
            </a:r>
            <a:r>
              <a:rPr lang="en-CA" dirty="0" err="1" smtClean="0"/>
              <a:t>ai</a:t>
            </a:r>
            <a:r>
              <a:rPr lang="en-CA" dirty="0" smtClean="0"/>
              <a:t> </a:t>
            </a:r>
            <a:r>
              <a:rPr lang="en-CA" dirty="0" smtClean="0">
                <a:solidFill>
                  <a:schemeClr val="bg2">
                    <a:lumMod val="90000"/>
                  </a:schemeClr>
                </a:solidFill>
              </a:rPr>
              <a:t>*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</a:t>
            </a:r>
            <a:r>
              <a:rPr lang="en-CA" dirty="0" err="1" smtClean="0"/>
              <a:t>ons</a:t>
            </a:r>
            <a:endParaRPr lang="en-CA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</a:t>
            </a:r>
            <a:r>
              <a:rPr lang="en-CA" dirty="0" err="1" smtClean="0"/>
              <a:t>ez</a:t>
            </a:r>
            <a:endParaRPr lang="en-CA" dirty="0"/>
          </a:p>
          <a:p>
            <a:pPr marL="0" indent="0">
              <a:lnSpc>
                <a:spcPct val="150000"/>
              </a:lnSpc>
              <a:buNone/>
            </a:pPr>
            <a:r>
              <a:rPr lang="en-CA" dirty="0" smtClean="0"/>
              <a:t>-</a:t>
            </a:r>
            <a:r>
              <a:rPr lang="en-CA" dirty="0" err="1" smtClean="0"/>
              <a:t>ont</a:t>
            </a:r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95936" y="1700808"/>
            <a:ext cx="40324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○ </a:t>
            </a:r>
            <a:r>
              <a:rPr lang="en-CA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Conditionnel</a:t>
            </a:r>
            <a:r>
              <a:rPr lang="en-CA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</a:t>
            </a:r>
            <a:endParaRPr lang="en-CA" sz="2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dirty="0"/>
          </a:p>
          <a:p>
            <a:pPr>
              <a:lnSpc>
                <a:spcPct val="150000"/>
              </a:lnSpc>
            </a:pPr>
            <a:r>
              <a:rPr lang="en-CA" sz="2800" dirty="0" smtClean="0"/>
              <a:t>-</a:t>
            </a:r>
            <a:r>
              <a:rPr lang="en-CA" sz="2800" dirty="0" err="1" smtClean="0"/>
              <a:t>ais</a:t>
            </a:r>
            <a:endParaRPr lang="en-CA" sz="2800" dirty="0" smtClean="0"/>
          </a:p>
          <a:p>
            <a:pPr>
              <a:lnSpc>
                <a:spcPct val="150000"/>
              </a:lnSpc>
            </a:pPr>
            <a:r>
              <a:rPr lang="en-CA" sz="2800" dirty="0" smtClean="0"/>
              <a:t>-</a:t>
            </a:r>
            <a:r>
              <a:rPr lang="en-CA" sz="2800" dirty="0" err="1" smtClean="0"/>
              <a:t>ais</a:t>
            </a:r>
            <a:endParaRPr lang="en-CA" sz="2800" dirty="0" smtClean="0"/>
          </a:p>
          <a:p>
            <a:pPr>
              <a:lnSpc>
                <a:spcPct val="150000"/>
              </a:lnSpc>
            </a:pPr>
            <a:r>
              <a:rPr lang="en-CA" sz="2800" dirty="0" smtClean="0"/>
              <a:t>-ait</a:t>
            </a:r>
          </a:p>
          <a:p>
            <a:pPr>
              <a:lnSpc>
                <a:spcPct val="150000"/>
              </a:lnSpc>
            </a:pPr>
            <a:r>
              <a:rPr lang="en-CA" sz="2800" dirty="0" smtClean="0"/>
              <a:t>-ions</a:t>
            </a:r>
          </a:p>
          <a:p>
            <a:pPr>
              <a:lnSpc>
                <a:spcPct val="150000"/>
              </a:lnSpc>
            </a:pPr>
            <a:r>
              <a:rPr lang="en-CA" sz="2800" dirty="0" smtClean="0"/>
              <a:t>-</a:t>
            </a:r>
            <a:r>
              <a:rPr lang="en-CA" sz="2800" dirty="0" err="1" smtClean="0"/>
              <a:t>iez</a:t>
            </a:r>
            <a:endParaRPr lang="en-CA" sz="2800" dirty="0" smtClean="0"/>
          </a:p>
          <a:p>
            <a:pPr>
              <a:lnSpc>
                <a:spcPct val="150000"/>
              </a:lnSpc>
            </a:pPr>
            <a:r>
              <a:rPr lang="en-CA" sz="2800" dirty="0" smtClean="0"/>
              <a:t>-</a:t>
            </a:r>
            <a:r>
              <a:rPr lang="en-CA" sz="2800" dirty="0" err="1" smtClean="0"/>
              <a:t>aient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878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2132856"/>
            <a:ext cx="540060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5400600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95736" y="1700808"/>
            <a:ext cx="187220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7239000" cy="4846320"/>
          </a:xfrm>
        </p:spPr>
        <p:txBody>
          <a:bodyPr/>
          <a:lstStyle/>
          <a:p>
            <a:r>
              <a:rPr lang="fr-FR" dirty="0"/>
              <a:t>Certains verbes en </a:t>
            </a:r>
            <a:r>
              <a:rPr lang="fr-FR" dirty="0" smtClean="0"/>
              <a:t>-</a:t>
            </a:r>
            <a:r>
              <a:rPr lang="fr-FR" dirty="0" err="1" smtClean="0"/>
              <a:t>ir</a:t>
            </a:r>
            <a:r>
              <a:rPr lang="fr-FR" dirty="0" smtClean="0"/>
              <a:t> perdent </a:t>
            </a:r>
            <a:r>
              <a:rPr lang="fr-FR" dirty="0"/>
              <a:t>le 'i'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acquérir	courir	</a:t>
            </a:r>
            <a:r>
              <a:rPr lang="fr-FR" dirty="0" smtClean="0"/>
              <a:t>         mourir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j'acquerrai	tu courras	il mourra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r"/>
            <a:r>
              <a:rPr lang="fr-FR" dirty="0" smtClean="0"/>
              <a:t>Et d’autres verbes irréguliers…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239000" cy="11430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7776864" cy="6525344"/>
          </a:xfrm>
        </p:spPr>
        <p:txBody>
          <a:bodyPr>
            <a:normAutofit/>
          </a:bodyPr>
          <a:lstStyle/>
          <a:p>
            <a:r>
              <a:rPr lang="en-C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 </a:t>
            </a:r>
            <a:r>
              <a:rPr lang="en-C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</a:t>
            </a:r>
            <a:r>
              <a:rPr lang="en-C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CA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800" dirty="0"/>
              <a:t> </a:t>
            </a:r>
            <a:r>
              <a:rPr lang="fr-FR" sz="2000" dirty="0"/>
              <a:t>Les verbes en </a:t>
            </a:r>
            <a:r>
              <a:rPr lang="fr-FR" sz="2000" dirty="0" smtClean="0"/>
              <a:t>'-</a:t>
            </a:r>
            <a:r>
              <a:rPr lang="fr-FR" sz="2000" dirty="0" err="1" smtClean="0"/>
              <a:t>yer</a:t>
            </a:r>
            <a:r>
              <a:rPr lang="fr-FR" sz="2000" dirty="0"/>
              <a:t>'</a:t>
            </a:r>
            <a:r>
              <a:rPr lang="fr-FR" sz="2000" dirty="0" smtClean="0"/>
              <a:t> : </a:t>
            </a:r>
          </a:p>
          <a:p>
            <a:pPr marL="0" indent="0">
              <a:buNone/>
            </a:pPr>
            <a:r>
              <a:rPr lang="fr-FR" sz="2000" dirty="0" smtClean="0"/>
              <a:t>Ex.: </a:t>
            </a:r>
            <a:r>
              <a:rPr lang="fr-FR" sz="2000" dirty="0"/>
              <a:t>essuyer, nettoyer, </a:t>
            </a:r>
            <a:r>
              <a:rPr lang="fr-FR" sz="2000" dirty="0" smtClean="0"/>
              <a:t>payer…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Tu </a:t>
            </a:r>
            <a:r>
              <a:rPr lang="fr-FR" sz="2000" b="1" dirty="0"/>
              <a:t>essuieras</a:t>
            </a:r>
            <a:r>
              <a:rPr lang="fr-FR" sz="2000" dirty="0"/>
              <a:t> la </a:t>
            </a:r>
            <a:r>
              <a:rPr lang="fr-FR" sz="2000" dirty="0" smtClean="0"/>
              <a:t>vaisselle</a:t>
            </a:r>
          </a:p>
          <a:p>
            <a:pPr marL="0" indent="0">
              <a:buNone/>
            </a:pPr>
            <a:r>
              <a:rPr lang="en-CA" sz="2000" dirty="0" smtClean="0"/>
              <a:t>Il </a:t>
            </a:r>
            <a:r>
              <a:rPr lang="en-CA" sz="2000" b="1" dirty="0" smtClean="0"/>
              <a:t>balaiera</a:t>
            </a:r>
            <a:r>
              <a:rPr lang="en-CA" sz="2000" dirty="0" smtClean="0"/>
              <a:t> l’entrée</a:t>
            </a:r>
            <a:endParaRPr lang="fr-FR" sz="2400" dirty="0" smtClean="0"/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Les </a:t>
            </a:r>
            <a:r>
              <a:rPr lang="fr-FR" sz="2000" dirty="0"/>
              <a:t>verbes en '-</a:t>
            </a:r>
            <a:r>
              <a:rPr lang="fr-FR" sz="2000" dirty="0" err="1"/>
              <a:t>eler</a:t>
            </a:r>
            <a:r>
              <a:rPr lang="fr-FR" sz="2000" dirty="0"/>
              <a:t>' et '-</a:t>
            </a:r>
            <a:r>
              <a:rPr lang="fr-FR" sz="2000" dirty="0" err="1"/>
              <a:t>eter</a:t>
            </a:r>
            <a:r>
              <a:rPr lang="fr-FR" sz="2000" dirty="0"/>
              <a:t>' doublent la consonne 'l' ou </a:t>
            </a:r>
            <a:r>
              <a:rPr lang="fr-FR" sz="2000" dirty="0" smtClean="0"/>
              <a:t>'t': </a:t>
            </a:r>
          </a:p>
          <a:p>
            <a:pPr marL="0" indent="0">
              <a:buNone/>
            </a:pPr>
            <a:r>
              <a:rPr lang="fr-FR" sz="1800" dirty="0"/>
              <a:t>Ex.: je je</a:t>
            </a:r>
            <a:r>
              <a:rPr lang="fr-FR" sz="1800" u="sng" dirty="0"/>
              <a:t>tt</a:t>
            </a:r>
            <a:r>
              <a:rPr lang="fr-FR" sz="1800" dirty="0"/>
              <a:t>erai, tu appe</a:t>
            </a:r>
            <a:r>
              <a:rPr lang="fr-FR" sz="1800" u="sng" dirty="0"/>
              <a:t>ll</a:t>
            </a:r>
            <a:r>
              <a:rPr lang="fr-FR" sz="1800" dirty="0"/>
              <a:t>eras</a:t>
            </a:r>
            <a:r>
              <a:rPr lang="fr-FR" sz="1800" dirty="0" smtClean="0"/>
              <a:t>,</a:t>
            </a:r>
            <a:endParaRPr lang="fr-FR" sz="1800" dirty="0"/>
          </a:p>
          <a:p>
            <a:pPr marL="0" indent="0">
              <a:buNone/>
            </a:pPr>
            <a:r>
              <a:rPr lang="fr-FR" sz="2400" u="sng" dirty="0" smtClean="0"/>
              <a:t>SAUF:</a:t>
            </a:r>
            <a:r>
              <a:rPr lang="fr-FR" sz="2400" dirty="0" smtClean="0"/>
              <a:t>   </a:t>
            </a:r>
            <a:r>
              <a:rPr lang="fr-FR" sz="2000" dirty="0" smtClean="0"/>
              <a:t>acheter - celer – ciseler - démanteler – modeler …</a:t>
            </a:r>
            <a:endParaRPr lang="en-CA" sz="1600" dirty="0"/>
          </a:p>
          <a:p>
            <a:pPr marL="0" indent="0">
              <a:buNone/>
            </a:pPr>
            <a:r>
              <a:rPr lang="fr-FR" sz="2000" dirty="0" smtClean="0"/>
              <a:t>Ils ne </a:t>
            </a:r>
            <a:r>
              <a:rPr lang="fr-FR" sz="2000" dirty="0"/>
              <a:t>doublent pas la consonne et s'écrivent avec un accent </a:t>
            </a:r>
            <a:r>
              <a:rPr lang="fr-FR" sz="2000" dirty="0" smtClean="0"/>
              <a:t>grave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Ex.: tu </a:t>
            </a:r>
            <a:r>
              <a:rPr lang="fr-FR" sz="2000" b="1" dirty="0"/>
              <a:t>achèteras</a:t>
            </a:r>
            <a:endParaRPr lang="en-CA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94052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239000" cy="1143000"/>
          </a:xfrm>
        </p:spPr>
        <p:txBody>
          <a:bodyPr/>
          <a:lstStyle/>
          <a:p>
            <a:pPr algn="ctr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mini-test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799288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Corriger :</a:t>
            </a:r>
          </a:p>
          <a:p>
            <a:pPr marL="0" indent="0">
              <a:buNone/>
            </a:pPr>
            <a:r>
              <a:rPr lang="fr-CA" sz="1400" dirty="0" smtClean="0"/>
              <a:t>1. Si </a:t>
            </a:r>
            <a:r>
              <a:rPr lang="fr-CA" sz="1400" dirty="0"/>
              <a:t>je m'achetais un nouveau téléphone portable, je </a:t>
            </a:r>
            <a:r>
              <a:rPr lang="fr-CA" sz="1400" b="1" dirty="0">
                <a:solidFill>
                  <a:schemeClr val="bg1"/>
                </a:solidFill>
              </a:rPr>
              <a:t>choisirais </a:t>
            </a:r>
            <a:r>
              <a:rPr lang="fr-CA" sz="1400" dirty="0">
                <a:solidFill>
                  <a:schemeClr val="bg1"/>
                </a:solidFill>
              </a:rPr>
              <a:t>le </a:t>
            </a:r>
            <a:r>
              <a:rPr lang="fr-CA" sz="1400" dirty="0"/>
              <a:t>plus sophistiqué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2. Si mon chanteur favori venait se produire dans mon village, j’</a:t>
            </a:r>
            <a:r>
              <a:rPr lang="fr-CA" sz="1400" b="1" dirty="0">
                <a:solidFill>
                  <a:schemeClr val="bg1"/>
                </a:solidFill>
              </a:rPr>
              <a:t>irais</a:t>
            </a:r>
            <a:r>
              <a:rPr lang="fr-CA" sz="1400" b="1" dirty="0"/>
              <a:t> </a:t>
            </a:r>
            <a:r>
              <a:rPr lang="fr-CA" sz="1400" dirty="0"/>
              <a:t>l'applaudir sans hésiter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3. Si tu bois du café à cette heure de la journée, tu ne</a:t>
            </a:r>
            <a:r>
              <a:rPr lang="fr-CA" sz="1400" b="1" dirty="0"/>
              <a:t> </a:t>
            </a:r>
            <a:r>
              <a:rPr lang="fr-CA" sz="1400" b="1" dirty="0">
                <a:solidFill>
                  <a:schemeClr val="bg1"/>
                </a:solidFill>
              </a:rPr>
              <a:t>dormiras</a:t>
            </a:r>
            <a:r>
              <a:rPr lang="fr-CA" sz="1400" b="1" dirty="0"/>
              <a:t>   </a:t>
            </a:r>
            <a:r>
              <a:rPr lang="fr-CA" sz="1400" dirty="0"/>
              <a:t>pas cette nuit</a:t>
            </a:r>
            <a:r>
              <a:rPr lang="fr-CA" sz="1400" dirty="0" smtClean="0"/>
              <a:t>!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4. Si Morgane nous invite à son anniversaire nous </a:t>
            </a:r>
            <a:r>
              <a:rPr lang="fr-CA" sz="1400" dirty="0" smtClean="0"/>
              <a:t>ne</a:t>
            </a:r>
            <a:r>
              <a:rPr lang="fr-CA" sz="1400" b="1" dirty="0" smtClean="0"/>
              <a:t> </a:t>
            </a:r>
            <a:r>
              <a:rPr lang="fr-CA" sz="1400" b="1" dirty="0">
                <a:solidFill>
                  <a:schemeClr val="bg1"/>
                </a:solidFill>
              </a:rPr>
              <a:t>refuserons</a:t>
            </a:r>
            <a:r>
              <a:rPr lang="fr-CA" sz="1400" b="1" dirty="0"/>
              <a:t> </a:t>
            </a:r>
            <a:r>
              <a:rPr lang="fr-CA" sz="1400" dirty="0"/>
              <a:t>pas, il n'y a pas de raison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5. Si tu arrêtais de fumer, tu ne </a:t>
            </a:r>
            <a:r>
              <a:rPr lang="fr-CA" sz="1400" b="1" dirty="0"/>
              <a:t> </a:t>
            </a:r>
            <a:r>
              <a:rPr lang="fr-CA" sz="1400" b="1" dirty="0">
                <a:solidFill>
                  <a:schemeClr val="bg1"/>
                </a:solidFill>
              </a:rPr>
              <a:t>tousserais</a:t>
            </a:r>
            <a:r>
              <a:rPr lang="fr-CA" sz="1400" b="1" dirty="0"/>
              <a:t> </a:t>
            </a:r>
            <a:r>
              <a:rPr lang="fr-CA" sz="1400" b="1" dirty="0" smtClean="0"/>
              <a:t> </a:t>
            </a:r>
            <a:r>
              <a:rPr lang="fr-CA" sz="1400" dirty="0" smtClean="0"/>
              <a:t>pas </a:t>
            </a:r>
            <a:r>
              <a:rPr lang="fr-CA" sz="1400" dirty="0"/>
              <a:t>comme cela </a:t>
            </a:r>
            <a:r>
              <a:rPr lang="fr-CA" sz="1400" dirty="0" smtClean="0"/>
              <a:t>!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6. Si tu suis les conseils de ton médecin tout</a:t>
            </a:r>
            <a:r>
              <a:rPr lang="fr-CA" sz="1400" b="1" dirty="0"/>
              <a:t> </a:t>
            </a:r>
            <a:r>
              <a:rPr lang="fr-CA" sz="1400" b="1" dirty="0">
                <a:solidFill>
                  <a:schemeClr val="bg1"/>
                </a:solidFill>
              </a:rPr>
              <a:t>ira</a:t>
            </a:r>
            <a:r>
              <a:rPr lang="fr-CA" sz="1400" b="1" dirty="0"/>
              <a:t> </a:t>
            </a:r>
            <a:r>
              <a:rPr lang="fr-CA" sz="1400" dirty="0"/>
              <a:t>bien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7. Si on me demandait le nom de ce chanteur, je ne</a:t>
            </a:r>
            <a:r>
              <a:rPr lang="fr-CA" sz="1400" b="1" dirty="0"/>
              <a:t> </a:t>
            </a:r>
            <a:r>
              <a:rPr lang="fr-CA" sz="1400" b="1" dirty="0">
                <a:solidFill>
                  <a:schemeClr val="bg1"/>
                </a:solidFill>
              </a:rPr>
              <a:t>saurais </a:t>
            </a:r>
            <a:r>
              <a:rPr lang="fr-CA" sz="1400" b="1" dirty="0"/>
              <a:t>  </a:t>
            </a:r>
            <a:r>
              <a:rPr lang="fr-CA" sz="1400" dirty="0"/>
              <a:t>répondre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8. S'il apprenait à nager, il n’</a:t>
            </a:r>
            <a:r>
              <a:rPr lang="fr-CA" sz="1400" b="1" dirty="0">
                <a:solidFill>
                  <a:schemeClr val="bg1"/>
                </a:solidFill>
              </a:rPr>
              <a:t>aurait</a:t>
            </a:r>
            <a:r>
              <a:rPr lang="fr-CA" sz="1400" b="1" dirty="0"/>
              <a:t>  </a:t>
            </a:r>
            <a:r>
              <a:rPr lang="fr-CA" sz="1400" dirty="0"/>
              <a:t> plus peur de se baigner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9. Si Olivia nous invitait chez elle, nous</a:t>
            </a:r>
            <a:r>
              <a:rPr lang="fr-CA" sz="1400" b="1" dirty="0"/>
              <a:t> </a:t>
            </a:r>
            <a:r>
              <a:rPr lang="fr-CA" sz="1400" b="1" dirty="0">
                <a:solidFill>
                  <a:schemeClr val="bg1"/>
                </a:solidFill>
              </a:rPr>
              <a:t>accepterions  </a:t>
            </a:r>
            <a:r>
              <a:rPr lang="fr-CA" sz="1400" b="1" dirty="0"/>
              <a:t> </a:t>
            </a:r>
            <a:r>
              <a:rPr lang="fr-CA" sz="1400" dirty="0"/>
              <a:t>avec plaisir</a:t>
            </a:r>
            <a:r>
              <a:rPr lang="fr-CA" sz="1400" dirty="0" smtClean="0"/>
              <a:t>.</a:t>
            </a:r>
          </a:p>
          <a:p>
            <a:pPr marL="0" indent="0">
              <a:buNone/>
            </a:pPr>
            <a:endParaRPr lang="fr-CA" sz="1400" dirty="0"/>
          </a:p>
          <a:p>
            <a:pPr marL="0" indent="0">
              <a:buNone/>
            </a:pPr>
            <a:r>
              <a:rPr lang="fr-CA" sz="1400" dirty="0"/>
              <a:t>10. Si tu pouvais m'aider à terminer le ménage, je  </a:t>
            </a:r>
            <a:r>
              <a:rPr lang="fr-CA" sz="1400" b="1" dirty="0">
                <a:solidFill>
                  <a:schemeClr val="bg1"/>
                </a:solidFill>
              </a:rPr>
              <a:t>finirais</a:t>
            </a:r>
            <a:r>
              <a:rPr lang="fr-CA" sz="1400" b="1" dirty="0"/>
              <a:t> </a:t>
            </a:r>
            <a:r>
              <a:rPr lang="fr-CA" sz="1400" dirty="0"/>
              <a:t>plus tôt.</a:t>
            </a:r>
          </a:p>
          <a:p>
            <a:pPr marL="0" indent="0">
              <a:buNone/>
            </a:pPr>
            <a:endParaRPr lang="en-CA" sz="9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4860032" y="148478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652120" y="206084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860032" y="26369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059832" y="378904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644008" y="321297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995936" y="43651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644008" y="4941168"/>
            <a:ext cx="61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771800" y="55172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707904" y="6142459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572000" y="66693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367</Words>
  <Application>Microsoft Office PowerPoint</Application>
  <PresentationFormat>Affichage à l'écran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Opulent</vt:lpstr>
      <vt:lpstr>Futur Simple  et  Conditionnel Présent</vt:lpstr>
      <vt:lpstr>Lequel choisir?</vt:lpstr>
      <vt:lpstr>Comment les accorder?</vt:lpstr>
      <vt:lpstr> </vt:lpstr>
      <vt:lpstr> </vt:lpstr>
      <vt:lpstr>Le mini-test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 Simple ou Conditionnel Présent</dc:title>
  <dc:creator>Adelyar Diba</dc:creator>
  <cp:lastModifiedBy>Théberge Martine</cp:lastModifiedBy>
  <cp:revision>28</cp:revision>
  <dcterms:created xsi:type="dcterms:W3CDTF">2014-04-09T15:13:32Z</dcterms:created>
  <dcterms:modified xsi:type="dcterms:W3CDTF">2014-04-24T12:05:21Z</dcterms:modified>
</cp:coreProperties>
</file>